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143500" cx="9144000"/>
  <p:notesSz cx="6858000" cy="9144000"/>
  <p:embeddedFontLst>
    <p:embeddedFont>
      <p:font typeface="Roboto Mon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0" roundtripDataSignature="AMtx7mjIe9o9JGFEDedrgOFQmBPdU3xV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bold.fntdata"/><Relationship Id="rId106" Type="http://schemas.openxmlformats.org/officeDocument/2006/relationships/font" Target="fonts/RobotoMono-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Mono-boldItalic.fntdata"/><Relationship Id="rId108" Type="http://schemas.openxmlformats.org/officeDocument/2006/relationships/font" Target="fonts/RobotoMon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customschemas.google.com/relationships/presentationmetadata" Target="meta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b4fe02b9f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g1b4fe02b9f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9c248d2f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89c248d2f2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180ad51481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g2180ad51481_1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9c248d2f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89c248d2f2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9c248d2f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89c248d2f2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9c248d2f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89c248d2f2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9c248d2f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89c248d2f2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9c248d2f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89c248d2f2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9c248d2f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89c248d2f2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89c248d2f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89c248d2f2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89c248d2f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89c248d2f2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9c248d2f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89c248d2f2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80ad514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180ad5148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9c248d2f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89c248d2f2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89c248d2f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289c248d2f2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9c248d2f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89c248d2f2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89c248d2f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89c248d2f2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89c248d2f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89c248d2f2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9c248d2f2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89c248d2f2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9c248d2f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89c248d2f2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9c248d2f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89c248d2f2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89c248d2f2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89c248d2f2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9c248d2f2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89c248d2f2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9c248d2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89c248d2f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9c248d2f2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89c248d2f2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9c248d2f2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89c248d2f2_0_1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9c248d2f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89c248d2f2_0_1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9c248d2f2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89c248d2f2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9c248d2f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89c248d2f2_0_1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89c248d2f2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289c248d2f2_0_1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89c248d2f2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89c248d2f2_0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89c248d2f2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289c248d2f2_0_1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89c248d2f2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89c248d2f2_0_1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89c248d2f2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89c248d2f2_0_1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9c248d2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89c248d2f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89c248d2f2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289c248d2f2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89c248d2f2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89c248d2f2_0_1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89c248d2f2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89c248d2f2_0_1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89c248d2f2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89c248d2f2_0_1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89c248d2f2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289c248d2f2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89c248d2f2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89c248d2f2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89c248d2f2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289c248d2f2_0_1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9c248d2f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89c248d2f2_0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9c248d2f2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89c248d2f2_0_10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89c248d2f2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89c248d2f2_0_1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9c248d2f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89c248d2f2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89c248d2f2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89c248d2f2_0_1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89c248d2f2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289c248d2f2_0_1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89c248d2f2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289c248d2f2_0_1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89c248d2f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89c248d2f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89c248d2f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89c248d2f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89c248d2f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289c248d2f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b4bda15c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b4bda15c6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89c248d2f2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289c248d2f2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89c248d2f2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289c248d2f2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89c248d2f2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289c248d2f2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9c248d2f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89c248d2f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89c248d2f2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289c248d2f2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89c248d2f2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289c248d2f2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89c248d2f2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289c248d2f2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89c248d2f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89c248d2f2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89c248d2f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289c248d2f2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89c248d2f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289c248d2f2_0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89c248d2f2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289c248d2f2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89c248d2f2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289c248d2f2_0_7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89c248d2f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289c248d2f2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89c248d2f2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289c248d2f2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9c248d2f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89c248d2f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89c248d2f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289c248d2f2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89c248d2f2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289c248d2f2_0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89c248d2f2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289c248d2f2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89c248d2f2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289c248d2f2_0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89c248d2f2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289c248d2f2_0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89c248d2f2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89c248d2f2_0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89c248d2f2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289c248d2f2_0_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89c248d2f2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289c248d2f2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89c248d2f2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289c248d2f2_0_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89c248d2f2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289c248d2f2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9c248d2f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89c248d2f2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89c248d2f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289c248d2f2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89c248d2f2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289c248d2f2_0_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89c248d2f2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289c248d2f2_0_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89c248d2f2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289c248d2f2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89c248d2f2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289c248d2f2_0_1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89c248d2f2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289c248d2f2_0_1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89c248d2f2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289c248d2f2_0_10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89c248d2f2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289c248d2f2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89c248d2f2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289c248d2f2_0_1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89c248d2f2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289c248d2f2_0_1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89c248d2f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89c248d2f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89c248d2f2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289c248d2f2_0_10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89c248d2f2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289c248d2f2_0_1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89c248d2f2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289c248d2f2_0_10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89c248d2f2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g289c248d2f2_0_1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89c248d2f2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289c248d2f2_0_1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89c248d2f2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289c248d2f2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89c248d2f2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g289c248d2f2_0_1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89c248d2f2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g289c248d2f2_0_1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89c248d2f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289c248d2f2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89c248d2f2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289c248d2f2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55.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2.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6.png"/><Relationship Id="rId7"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us-east-1.console.aws.amazon.com/iamv2/home?region=us-east-1#/policies/details/arn%3Aaws%3Aiam%3A%3Aaws%3Apolicy%2FAmazonEC2FullAcces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4.png"/><Relationship Id="rId6"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g1b4fe02b9f9_2_0"/>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 name="Google Shape;55;g1b4fe02b9f9_2_0"/>
          <p:cNvSpPr/>
          <p:nvPr/>
        </p:nvSpPr>
        <p:spPr>
          <a:xfrm flipH="1" rot="-2700000">
            <a:off x="5951977" y="1028961"/>
            <a:ext cx="4598611" cy="415075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6666"/>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 name="Google Shape;56;g1b4fe02b9f9_2_0"/>
          <p:cNvSpPr/>
          <p:nvPr/>
        </p:nvSpPr>
        <p:spPr>
          <a:xfrm>
            <a:off x="3587890" y="3954286"/>
            <a:ext cx="2378400" cy="1189200"/>
          </a:xfrm>
          <a:prstGeom prst="triangle">
            <a:avLst>
              <a:gd fmla="val 50000" name="adj"/>
            </a:avLst>
          </a:prstGeom>
          <a:solidFill>
            <a:schemeClr val="accent4">
              <a:alpha val="26666"/>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 name="Google Shape;57;g1b4fe02b9f9_2_0"/>
          <p:cNvSpPr/>
          <p:nvPr/>
        </p:nvSpPr>
        <p:spPr>
          <a:xfrm rot="2700000">
            <a:off x="5205229" y="1307168"/>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 name="Google Shape;58;g1b4fe02b9f9_2_0"/>
          <p:cNvSpPr/>
          <p:nvPr/>
        </p:nvSpPr>
        <p:spPr>
          <a:xfrm rot="2700000">
            <a:off x="48762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 name="Google Shape;59;g1b4fe02b9f9_2_0"/>
          <p:cNvSpPr/>
          <p:nvPr/>
        </p:nvSpPr>
        <p:spPr>
          <a:xfrm flipH="1" rot="-2700000">
            <a:off x="-685252" y="219325"/>
            <a:ext cx="3787880" cy="6896447"/>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6666"/>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Logo&#10;&#10;Description automatically generated" id="60" name="Google Shape;60;g1b4fe02b9f9_2_0"/>
          <p:cNvPicPr preferRelativeResize="0"/>
          <p:nvPr/>
        </p:nvPicPr>
        <p:blipFill rotWithShape="1">
          <a:blip r:embed="rId3">
            <a:alphaModFix/>
          </a:blip>
          <a:srcRect b="0" l="0" r="0" t="0"/>
          <a:stretch/>
        </p:blipFill>
        <p:spPr>
          <a:xfrm>
            <a:off x="241301" y="1638365"/>
            <a:ext cx="3733538" cy="1866769"/>
          </a:xfrm>
          <a:prstGeom prst="rect">
            <a:avLst/>
          </a:prstGeom>
          <a:noFill/>
          <a:ln>
            <a:noFill/>
          </a:ln>
        </p:spPr>
      </p:pic>
      <p:sp>
        <p:nvSpPr>
          <p:cNvPr id="61" name="Google Shape;61;g1b4fe02b9f9_2_0"/>
          <p:cNvSpPr txBox="1"/>
          <p:nvPr/>
        </p:nvSpPr>
        <p:spPr>
          <a:xfrm>
            <a:off x="5157925" y="2415875"/>
            <a:ext cx="29652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 sz="2300"/>
              <a:t>Ansible Inventory</a:t>
            </a:r>
            <a:endParaRPr b="1" i="0" sz="2300" u="none" cap="none" strike="noStrike">
              <a:solidFill>
                <a:srgbClr val="000000"/>
              </a:solidFill>
              <a:latin typeface="Arial"/>
              <a:ea typeface="Arial"/>
              <a:cs typeface="Arial"/>
              <a:sym typeface="Arial"/>
            </a:endParaRPr>
          </a:p>
        </p:txBody>
      </p:sp>
      <p:pic>
        <p:nvPicPr>
          <p:cNvPr id="62" name="Google Shape;62;g1b4fe02b9f9_2_0"/>
          <p:cNvPicPr preferRelativeResize="0"/>
          <p:nvPr/>
        </p:nvPicPr>
        <p:blipFill>
          <a:blip r:embed="rId4">
            <a:alphaModFix/>
          </a:blip>
          <a:stretch>
            <a:fillRect/>
          </a:stretch>
        </p:blipFill>
        <p:spPr>
          <a:xfrm>
            <a:off x="-8" y="-8"/>
            <a:ext cx="951625" cy="61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289c248d2f2_0_146"/>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76" name="Google Shape;176;g289c248d2f2_0_146"/>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77" name="Google Shape;177;g289c248d2f2_0_146"/>
          <p:cNvPicPr preferRelativeResize="0"/>
          <p:nvPr/>
        </p:nvPicPr>
        <p:blipFill>
          <a:blip r:embed="rId5">
            <a:alphaModFix/>
          </a:blip>
          <a:stretch>
            <a:fillRect/>
          </a:stretch>
        </p:blipFill>
        <p:spPr>
          <a:xfrm>
            <a:off x="-8" y="-8"/>
            <a:ext cx="951625" cy="617375"/>
          </a:xfrm>
          <a:prstGeom prst="rect">
            <a:avLst/>
          </a:prstGeom>
          <a:noFill/>
          <a:ln>
            <a:noFill/>
          </a:ln>
        </p:spPr>
      </p:pic>
      <p:sp>
        <p:nvSpPr>
          <p:cNvPr id="178" name="Google Shape;178;g289c248d2f2_0_146"/>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79" name="Google Shape;179;g289c248d2f2_0_146"/>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g289c248d2f2_0_146"/>
          <p:cNvSpPr/>
          <p:nvPr/>
        </p:nvSpPr>
        <p:spPr>
          <a:xfrm>
            <a:off x="1540150" y="11385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81" name="Google Shape;181;g289c248d2f2_0_146"/>
          <p:cNvSpPr txBox="1"/>
          <p:nvPr/>
        </p:nvSpPr>
        <p:spPr>
          <a:xfrm>
            <a:off x="1293350" y="1793650"/>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Enter the </a:t>
            </a:r>
            <a:r>
              <a:rPr lang="en" sz="1100"/>
              <a:t>instance</a:t>
            </a:r>
            <a:r>
              <a:rPr lang="en" sz="1100"/>
              <a:t> name</a:t>
            </a:r>
            <a:endParaRPr sz="1100"/>
          </a:p>
        </p:txBody>
      </p:sp>
      <p:pic>
        <p:nvPicPr>
          <p:cNvPr id="182" name="Google Shape;182;g289c248d2f2_0_146"/>
          <p:cNvPicPr preferRelativeResize="0"/>
          <p:nvPr/>
        </p:nvPicPr>
        <p:blipFill>
          <a:blip r:embed="rId6">
            <a:alphaModFix/>
          </a:blip>
          <a:stretch>
            <a:fillRect/>
          </a:stretch>
        </p:blipFill>
        <p:spPr>
          <a:xfrm>
            <a:off x="4697825" y="1138525"/>
            <a:ext cx="3991750" cy="3907773"/>
          </a:xfrm>
          <a:prstGeom prst="rect">
            <a:avLst/>
          </a:prstGeom>
          <a:noFill/>
          <a:ln>
            <a:noFill/>
          </a:ln>
        </p:spPr>
      </p:pic>
      <p:sp>
        <p:nvSpPr>
          <p:cNvPr id="183" name="Google Shape;183;g289c248d2f2_0_146"/>
          <p:cNvSpPr/>
          <p:nvPr/>
        </p:nvSpPr>
        <p:spPr>
          <a:xfrm>
            <a:off x="3087600" y="32571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184" name="Google Shape;184;g289c248d2f2_0_146"/>
          <p:cNvSpPr txBox="1"/>
          <p:nvPr/>
        </p:nvSpPr>
        <p:spPr>
          <a:xfrm>
            <a:off x="2634450" y="4070850"/>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the instance operating system</a:t>
            </a:r>
            <a:endParaRPr sz="1100"/>
          </a:p>
        </p:txBody>
      </p:sp>
      <p:cxnSp>
        <p:nvCxnSpPr>
          <p:cNvPr id="185" name="Google Shape;185;g289c248d2f2_0_146"/>
          <p:cNvCxnSpPr>
            <a:stCxn id="180" idx="6"/>
          </p:cNvCxnSpPr>
          <p:nvPr/>
        </p:nvCxnSpPr>
        <p:spPr>
          <a:xfrm>
            <a:off x="2160550" y="1447225"/>
            <a:ext cx="3199800" cy="3396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g289c248d2f2_0_146"/>
          <p:cNvCxnSpPr/>
          <p:nvPr/>
        </p:nvCxnSpPr>
        <p:spPr>
          <a:xfrm>
            <a:off x="3708000" y="3565825"/>
            <a:ext cx="2392500" cy="24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g2180ad51481_1_41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42" name="Google Shape;1342;g2180ad51481_1_41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3" name="Google Shape;1343;g2180ad51481_1_417"/>
          <p:cNvPicPr preferRelativeResize="0"/>
          <p:nvPr/>
        </p:nvPicPr>
        <p:blipFill rotWithShape="1">
          <a:blip r:embed="rId4">
            <a:alphaModFix/>
          </a:blip>
          <a:srcRect b="0" l="0" r="0" t="0"/>
          <a:stretch/>
        </p:blipFill>
        <p:spPr>
          <a:xfrm>
            <a:off x="2361425" y="948850"/>
            <a:ext cx="3727650" cy="3727650"/>
          </a:xfrm>
          <a:prstGeom prst="rect">
            <a:avLst/>
          </a:prstGeom>
          <a:noFill/>
          <a:ln>
            <a:noFill/>
          </a:ln>
        </p:spPr>
      </p:pic>
      <p:pic>
        <p:nvPicPr>
          <p:cNvPr id="1344" name="Google Shape;1344;g2180ad51481_1_417"/>
          <p:cNvPicPr preferRelativeResize="0"/>
          <p:nvPr/>
        </p:nvPicPr>
        <p:blipFill>
          <a:blip r:embed="rId5">
            <a:alphaModFix/>
          </a:blip>
          <a:stretch>
            <a:fillRect/>
          </a:stretch>
        </p:blipFill>
        <p:spPr>
          <a:xfrm>
            <a:off x="-8" y="-8"/>
            <a:ext cx="951625" cy="61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289c248d2f2_0_16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92" name="Google Shape;192;g289c248d2f2_0_16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93" name="Google Shape;193;g289c248d2f2_0_163"/>
          <p:cNvPicPr preferRelativeResize="0"/>
          <p:nvPr/>
        </p:nvPicPr>
        <p:blipFill>
          <a:blip r:embed="rId5">
            <a:alphaModFix/>
          </a:blip>
          <a:stretch>
            <a:fillRect/>
          </a:stretch>
        </p:blipFill>
        <p:spPr>
          <a:xfrm>
            <a:off x="-8" y="-8"/>
            <a:ext cx="951625" cy="617375"/>
          </a:xfrm>
          <a:prstGeom prst="rect">
            <a:avLst/>
          </a:prstGeom>
          <a:noFill/>
          <a:ln>
            <a:noFill/>
          </a:ln>
        </p:spPr>
      </p:pic>
      <p:sp>
        <p:nvSpPr>
          <p:cNvPr id="194" name="Google Shape;194;g289c248d2f2_0_16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95" name="Google Shape;195;g289c248d2f2_0_163"/>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6" name="Google Shape;196;g289c248d2f2_0_163"/>
          <p:cNvSpPr/>
          <p:nvPr/>
        </p:nvSpPr>
        <p:spPr>
          <a:xfrm>
            <a:off x="1540150" y="11385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97" name="Google Shape;197;g289c248d2f2_0_163"/>
          <p:cNvSpPr txBox="1"/>
          <p:nvPr/>
        </p:nvSpPr>
        <p:spPr>
          <a:xfrm>
            <a:off x="1233550" y="1793650"/>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instance type </a:t>
            </a:r>
            <a:endParaRPr sz="1100"/>
          </a:p>
          <a:p>
            <a:pPr indent="0" lvl="0" marL="0" rtl="0" algn="l">
              <a:spcBef>
                <a:spcPts val="0"/>
              </a:spcBef>
              <a:spcAft>
                <a:spcPts val="0"/>
              </a:spcAft>
              <a:buNone/>
            </a:pPr>
            <a:r>
              <a:rPr lang="en" sz="1100"/>
              <a:t>Please keep this at t2.micro</a:t>
            </a:r>
            <a:endParaRPr sz="1100"/>
          </a:p>
        </p:txBody>
      </p:sp>
      <p:sp>
        <p:nvSpPr>
          <p:cNvPr id="198" name="Google Shape;198;g289c248d2f2_0_163"/>
          <p:cNvSpPr/>
          <p:nvPr/>
        </p:nvSpPr>
        <p:spPr>
          <a:xfrm>
            <a:off x="9412325" y="23580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199" name="Google Shape;199;g289c248d2f2_0_163"/>
          <p:cNvSpPr txBox="1"/>
          <p:nvPr/>
        </p:nvSpPr>
        <p:spPr>
          <a:xfrm>
            <a:off x="9144000" y="1793650"/>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Create a new keypair</a:t>
            </a:r>
            <a:endParaRPr sz="1100"/>
          </a:p>
        </p:txBody>
      </p:sp>
      <p:pic>
        <p:nvPicPr>
          <p:cNvPr id="200" name="Google Shape;200;g289c248d2f2_0_163"/>
          <p:cNvPicPr preferRelativeResize="0"/>
          <p:nvPr/>
        </p:nvPicPr>
        <p:blipFill>
          <a:blip r:embed="rId6">
            <a:alphaModFix/>
          </a:blip>
          <a:stretch>
            <a:fillRect/>
          </a:stretch>
        </p:blipFill>
        <p:spPr>
          <a:xfrm>
            <a:off x="4981287" y="979125"/>
            <a:ext cx="4010314" cy="4164374"/>
          </a:xfrm>
          <a:prstGeom prst="rect">
            <a:avLst/>
          </a:prstGeom>
          <a:noFill/>
          <a:ln>
            <a:noFill/>
          </a:ln>
        </p:spPr>
      </p:pic>
      <p:cxnSp>
        <p:nvCxnSpPr>
          <p:cNvPr id="201" name="Google Shape;201;g289c248d2f2_0_163"/>
          <p:cNvCxnSpPr>
            <a:stCxn id="196" idx="6"/>
          </p:cNvCxnSpPr>
          <p:nvPr/>
        </p:nvCxnSpPr>
        <p:spPr>
          <a:xfrm>
            <a:off x="2160550" y="1447225"/>
            <a:ext cx="3177300" cy="3621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g289c248d2f2_0_163"/>
          <p:cNvCxnSpPr/>
          <p:nvPr/>
        </p:nvCxnSpPr>
        <p:spPr>
          <a:xfrm flipH="1">
            <a:off x="8627180" y="2885034"/>
            <a:ext cx="876000" cy="35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289c248d2f2_0_18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08" name="Google Shape;208;g289c248d2f2_0_18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09" name="Google Shape;209;g289c248d2f2_0_181"/>
          <p:cNvPicPr preferRelativeResize="0"/>
          <p:nvPr/>
        </p:nvPicPr>
        <p:blipFill>
          <a:blip r:embed="rId5">
            <a:alphaModFix/>
          </a:blip>
          <a:stretch>
            <a:fillRect/>
          </a:stretch>
        </p:blipFill>
        <p:spPr>
          <a:xfrm>
            <a:off x="-8" y="-8"/>
            <a:ext cx="951625" cy="617375"/>
          </a:xfrm>
          <a:prstGeom prst="rect">
            <a:avLst/>
          </a:prstGeom>
          <a:noFill/>
          <a:ln>
            <a:noFill/>
          </a:ln>
        </p:spPr>
      </p:pic>
      <p:sp>
        <p:nvSpPr>
          <p:cNvPr id="210" name="Google Shape;210;g289c248d2f2_0_18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11" name="Google Shape;211;g289c248d2f2_0_181"/>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g289c248d2f2_0_181"/>
          <p:cNvSpPr/>
          <p:nvPr/>
        </p:nvSpPr>
        <p:spPr>
          <a:xfrm>
            <a:off x="2764725" y="1662838"/>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13" name="Google Shape;213;g289c248d2f2_0_181"/>
          <p:cNvSpPr txBox="1"/>
          <p:nvPr/>
        </p:nvSpPr>
        <p:spPr>
          <a:xfrm>
            <a:off x="2399800" y="2385800"/>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the key name</a:t>
            </a:r>
            <a:endParaRPr sz="800"/>
          </a:p>
        </p:txBody>
      </p:sp>
      <p:sp>
        <p:nvSpPr>
          <p:cNvPr id="214" name="Google Shape;214;g289c248d2f2_0_181"/>
          <p:cNvSpPr/>
          <p:nvPr/>
        </p:nvSpPr>
        <p:spPr>
          <a:xfrm>
            <a:off x="8388300" y="3569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215" name="Google Shape;215;g289c248d2f2_0_181"/>
          <p:cNvSpPr txBox="1"/>
          <p:nvPr/>
        </p:nvSpPr>
        <p:spPr>
          <a:xfrm>
            <a:off x="8253000" y="3233400"/>
            <a:ext cx="8910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Create the</a:t>
            </a:r>
            <a:endParaRPr sz="700"/>
          </a:p>
          <a:p>
            <a:pPr indent="0" lvl="0" marL="0" rtl="0" algn="l">
              <a:spcBef>
                <a:spcPts val="0"/>
              </a:spcBef>
              <a:spcAft>
                <a:spcPts val="0"/>
              </a:spcAft>
              <a:buNone/>
            </a:pPr>
            <a:r>
              <a:rPr lang="en" sz="700"/>
              <a:t> keypair</a:t>
            </a:r>
            <a:endParaRPr sz="700"/>
          </a:p>
        </p:txBody>
      </p:sp>
      <p:sp>
        <p:nvSpPr>
          <p:cNvPr id="216" name="Google Shape;216;g289c248d2f2_0_181"/>
          <p:cNvSpPr txBox="1"/>
          <p:nvPr/>
        </p:nvSpPr>
        <p:spPr>
          <a:xfrm>
            <a:off x="921825" y="451840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7" name="Google Shape;217;g289c248d2f2_0_181"/>
          <p:cNvSpPr/>
          <p:nvPr/>
        </p:nvSpPr>
        <p:spPr>
          <a:xfrm>
            <a:off x="2368475" y="2806363"/>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218" name="Google Shape;218;g289c248d2f2_0_181"/>
          <p:cNvSpPr txBox="1"/>
          <p:nvPr/>
        </p:nvSpPr>
        <p:spPr>
          <a:xfrm>
            <a:off x="1969925" y="3479988"/>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here </a:t>
            </a:r>
            <a:endParaRPr sz="1100"/>
          </a:p>
        </p:txBody>
      </p:sp>
      <p:pic>
        <p:nvPicPr>
          <p:cNvPr id="219" name="Google Shape;219;g289c248d2f2_0_181"/>
          <p:cNvPicPr preferRelativeResize="0"/>
          <p:nvPr/>
        </p:nvPicPr>
        <p:blipFill>
          <a:blip r:embed="rId6">
            <a:alphaModFix/>
          </a:blip>
          <a:stretch>
            <a:fillRect/>
          </a:stretch>
        </p:blipFill>
        <p:spPr>
          <a:xfrm>
            <a:off x="4261413" y="826725"/>
            <a:ext cx="4102214" cy="4164375"/>
          </a:xfrm>
          <a:prstGeom prst="rect">
            <a:avLst/>
          </a:prstGeom>
          <a:noFill/>
          <a:ln>
            <a:noFill/>
          </a:ln>
        </p:spPr>
      </p:pic>
      <p:cxnSp>
        <p:nvCxnSpPr>
          <p:cNvPr id="220" name="Google Shape;220;g289c248d2f2_0_181"/>
          <p:cNvCxnSpPr>
            <a:stCxn id="212" idx="6"/>
          </p:cNvCxnSpPr>
          <p:nvPr/>
        </p:nvCxnSpPr>
        <p:spPr>
          <a:xfrm flipH="1" rot="10800000">
            <a:off x="3385125" y="1831738"/>
            <a:ext cx="1175400" cy="1398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g289c248d2f2_0_181"/>
          <p:cNvCxnSpPr>
            <a:stCxn id="217" idx="6"/>
          </p:cNvCxnSpPr>
          <p:nvPr/>
        </p:nvCxnSpPr>
        <p:spPr>
          <a:xfrm flipH="1" rot="10800000">
            <a:off x="2988875" y="2549263"/>
            <a:ext cx="1638900" cy="5658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g289c248d2f2_0_181"/>
          <p:cNvSpPr txBox="1"/>
          <p:nvPr/>
        </p:nvSpPr>
        <p:spPr>
          <a:xfrm>
            <a:off x="1759750" y="442430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g289c248d2f2_0_181"/>
          <p:cNvSpPr/>
          <p:nvPr/>
        </p:nvSpPr>
        <p:spPr>
          <a:xfrm>
            <a:off x="2804975" y="4030938"/>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224" name="Google Shape;224;g289c248d2f2_0_181"/>
          <p:cNvSpPr txBox="1"/>
          <p:nvPr/>
        </p:nvSpPr>
        <p:spPr>
          <a:xfrm>
            <a:off x="2458750" y="4618363"/>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here </a:t>
            </a:r>
            <a:endParaRPr sz="1100"/>
          </a:p>
        </p:txBody>
      </p:sp>
      <p:cxnSp>
        <p:nvCxnSpPr>
          <p:cNvPr id="225" name="Google Shape;225;g289c248d2f2_0_181"/>
          <p:cNvCxnSpPr>
            <a:stCxn id="223" idx="6"/>
          </p:cNvCxnSpPr>
          <p:nvPr/>
        </p:nvCxnSpPr>
        <p:spPr>
          <a:xfrm flipH="1" rot="10800000">
            <a:off x="3425375" y="3207138"/>
            <a:ext cx="1067700" cy="11325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g289c248d2f2_0_181"/>
          <p:cNvCxnSpPr>
            <a:stCxn id="214" idx="4"/>
          </p:cNvCxnSpPr>
          <p:nvPr/>
        </p:nvCxnSpPr>
        <p:spPr>
          <a:xfrm flipH="1">
            <a:off x="7954500" y="4186550"/>
            <a:ext cx="744000" cy="4560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g289c248d2f2_0_181"/>
          <p:cNvSpPr/>
          <p:nvPr/>
        </p:nvSpPr>
        <p:spPr>
          <a:xfrm>
            <a:off x="224275" y="1173725"/>
            <a:ext cx="1824300" cy="110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key will be downloaded to your Downloads folder once created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289c248d2f2_0_21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33" name="Google Shape;233;g289c248d2f2_0_21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34" name="Google Shape;234;g289c248d2f2_0_210"/>
          <p:cNvPicPr preferRelativeResize="0"/>
          <p:nvPr/>
        </p:nvPicPr>
        <p:blipFill>
          <a:blip r:embed="rId5">
            <a:alphaModFix/>
          </a:blip>
          <a:stretch>
            <a:fillRect/>
          </a:stretch>
        </p:blipFill>
        <p:spPr>
          <a:xfrm>
            <a:off x="-8" y="-8"/>
            <a:ext cx="951625" cy="617375"/>
          </a:xfrm>
          <a:prstGeom prst="rect">
            <a:avLst/>
          </a:prstGeom>
          <a:noFill/>
          <a:ln>
            <a:noFill/>
          </a:ln>
        </p:spPr>
      </p:pic>
      <p:sp>
        <p:nvSpPr>
          <p:cNvPr id="235" name="Google Shape;235;g289c248d2f2_0_21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36" name="Google Shape;236;g289c248d2f2_0_210"/>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g289c248d2f2_0_210"/>
          <p:cNvSpPr/>
          <p:nvPr/>
        </p:nvSpPr>
        <p:spPr>
          <a:xfrm>
            <a:off x="1540150" y="11385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14</a:t>
            </a:r>
            <a:endParaRPr/>
          </a:p>
        </p:txBody>
      </p:sp>
      <p:sp>
        <p:nvSpPr>
          <p:cNvPr id="238" name="Google Shape;238;g289c248d2f2_0_210"/>
          <p:cNvSpPr txBox="1"/>
          <p:nvPr/>
        </p:nvSpPr>
        <p:spPr>
          <a:xfrm>
            <a:off x="1233550" y="1793650"/>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the key</a:t>
            </a:r>
            <a:endParaRPr sz="1100"/>
          </a:p>
        </p:txBody>
      </p:sp>
      <p:sp>
        <p:nvSpPr>
          <p:cNvPr id="239" name="Google Shape;239;g289c248d2f2_0_210"/>
          <p:cNvSpPr/>
          <p:nvPr/>
        </p:nvSpPr>
        <p:spPr>
          <a:xfrm>
            <a:off x="1734425" y="28431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240" name="Google Shape;240;g289c248d2f2_0_210"/>
          <p:cNvSpPr txBox="1"/>
          <p:nvPr/>
        </p:nvSpPr>
        <p:spPr>
          <a:xfrm>
            <a:off x="1593200" y="3505675"/>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here</a:t>
            </a:r>
            <a:endParaRPr sz="1100"/>
          </a:p>
        </p:txBody>
      </p:sp>
      <p:pic>
        <p:nvPicPr>
          <p:cNvPr id="241" name="Google Shape;241;g289c248d2f2_0_210"/>
          <p:cNvPicPr preferRelativeResize="0"/>
          <p:nvPr/>
        </p:nvPicPr>
        <p:blipFill>
          <a:blip r:embed="rId6">
            <a:alphaModFix/>
          </a:blip>
          <a:stretch>
            <a:fillRect/>
          </a:stretch>
        </p:blipFill>
        <p:spPr>
          <a:xfrm>
            <a:off x="3984714" y="913675"/>
            <a:ext cx="4269425" cy="4153326"/>
          </a:xfrm>
          <a:prstGeom prst="rect">
            <a:avLst/>
          </a:prstGeom>
          <a:noFill/>
          <a:ln>
            <a:noFill/>
          </a:ln>
        </p:spPr>
      </p:pic>
      <p:sp>
        <p:nvSpPr>
          <p:cNvPr id="242" name="Google Shape;242;g289c248d2f2_0_210"/>
          <p:cNvSpPr/>
          <p:nvPr/>
        </p:nvSpPr>
        <p:spPr>
          <a:xfrm>
            <a:off x="1684450" y="40374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16</a:t>
            </a:r>
            <a:endParaRPr/>
          </a:p>
        </p:txBody>
      </p:sp>
      <p:sp>
        <p:nvSpPr>
          <p:cNvPr id="243" name="Google Shape;243;g289c248d2f2_0_210"/>
          <p:cNvSpPr txBox="1"/>
          <p:nvPr/>
        </p:nvSpPr>
        <p:spPr>
          <a:xfrm>
            <a:off x="1498900" y="4547725"/>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Check here </a:t>
            </a:r>
            <a:endParaRPr sz="1100"/>
          </a:p>
        </p:txBody>
      </p:sp>
      <p:cxnSp>
        <p:nvCxnSpPr>
          <p:cNvPr id="244" name="Google Shape;244;g289c248d2f2_0_210"/>
          <p:cNvCxnSpPr>
            <a:stCxn id="237" idx="6"/>
          </p:cNvCxnSpPr>
          <p:nvPr/>
        </p:nvCxnSpPr>
        <p:spPr>
          <a:xfrm flipH="1" rot="10800000">
            <a:off x="2160550" y="1338325"/>
            <a:ext cx="2108400" cy="1089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g289c248d2f2_0_210"/>
          <p:cNvCxnSpPr/>
          <p:nvPr/>
        </p:nvCxnSpPr>
        <p:spPr>
          <a:xfrm>
            <a:off x="2354825" y="3151825"/>
            <a:ext cx="1936500" cy="2646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g289c248d2f2_0_210"/>
          <p:cNvCxnSpPr/>
          <p:nvPr/>
        </p:nvCxnSpPr>
        <p:spPr>
          <a:xfrm flipH="1" rot="10800000">
            <a:off x="2304850" y="3820225"/>
            <a:ext cx="1904100" cy="52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89c248d2f2_0_23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52" name="Google Shape;252;g289c248d2f2_0_23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53" name="Google Shape;253;g289c248d2f2_0_231"/>
          <p:cNvPicPr preferRelativeResize="0"/>
          <p:nvPr/>
        </p:nvPicPr>
        <p:blipFill>
          <a:blip r:embed="rId5">
            <a:alphaModFix/>
          </a:blip>
          <a:stretch>
            <a:fillRect/>
          </a:stretch>
        </p:blipFill>
        <p:spPr>
          <a:xfrm>
            <a:off x="-8" y="-8"/>
            <a:ext cx="951625" cy="617375"/>
          </a:xfrm>
          <a:prstGeom prst="rect">
            <a:avLst/>
          </a:prstGeom>
          <a:noFill/>
          <a:ln>
            <a:noFill/>
          </a:ln>
        </p:spPr>
      </p:pic>
      <p:sp>
        <p:nvSpPr>
          <p:cNvPr id="254" name="Google Shape;254;g289c248d2f2_0_23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55" name="Google Shape;255;g289c248d2f2_0_231"/>
          <p:cNvSpPr/>
          <p:nvPr/>
        </p:nvSpPr>
        <p:spPr>
          <a:xfrm>
            <a:off x="6414500" y="22630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17</a:t>
            </a:r>
            <a:endParaRPr/>
          </a:p>
        </p:txBody>
      </p:sp>
      <p:sp>
        <p:nvSpPr>
          <p:cNvPr id="256" name="Google Shape;256;g289c248d2f2_0_231"/>
          <p:cNvSpPr txBox="1"/>
          <p:nvPr/>
        </p:nvSpPr>
        <p:spPr>
          <a:xfrm>
            <a:off x="1233550" y="1793650"/>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the key</a:t>
            </a:r>
            <a:endParaRPr sz="1100"/>
          </a:p>
        </p:txBody>
      </p:sp>
      <p:pic>
        <p:nvPicPr>
          <p:cNvPr id="257" name="Google Shape;257;g289c248d2f2_0_231"/>
          <p:cNvPicPr preferRelativeResize="0"/>
          <p:nvPr/>
        </p:nvPicPr>
        <p:blipFill>
          <a:blip r:embed="rId6">
            <a:alphaModFix/>
          </a:blip>
          <a:stretch>
            <a:fillRect/>
          </a:stretch>
        </p:blipFill>
        <p:spPr>
          <a:xfrm>
            <a:off x="379750" y="1711750"/>
            <a:ext cx="5669990" cy="3391474"/>
          </a:xfrm>
          <a:prstGeom prst="rect">
            <a:avLst/>
          </a:prstGeom>
          <a:noFill/>
          <a:ln>
            <a:noFill/>
          </a:ln>
        </p:spPr>
      </p:pic>
      <p:sp>
        <p:nvSpPr>
          <p:cNvPr id="258" name="Google Shape;258;g289c248d2f2_0_231"/>
          <p:cNvSpPr txBox="1"/>
          <p:nvPr/>
        </p:nvSpPr>
        <p:spPr>
          <a:xfrm>
            <a:off x="7132125" y="2392325"/>
            <a:ext cx="13905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Launch the instance</a:t>
            </a:r>
            <a:endParaRPr sz="800"/>
          </a:p>
        </p:txBody>
      </p:sp>
      <p:cxnSp>
        <p:nvCxnSpPr>
          <p:cNvPr id="259" name="Google Shape;259;g289c248d2f2_0_231"/>
          <p:cNvCxnSpPr>
            <a:stCxn id="255" idx="4"/>
          </p:cNvCxnSpPr>
          <p:nvPr/>
        </p:nvCxnSpPr>
        <p:spPr>
          <a:xfrm flipH="1">
            <a:off x="5554700" y="2880450"/>
            <a:ext cx="1170000" cy="98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89c248d2f2_0_25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65" name="Google Shape;265;g289c248d2f2_0_25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66" name="Google Shape;266;g289c248d2f2_0_253"/>
          <p:cNvPicPr preferRelativeResize="0"/>
          <p:nvPr/>
        </p:nvPicPr>
        <p:blipFill>
          <a:blip r:embed="rId5">
            <a:alphaModFix/>
          </a:blip>
          <a:stretch>
            <a:fillRect/>
          </a:stretch>
        </p:blipFill>
        <p:spPr>
          <a:xfrm>
            <a:off x="-8" y="-8"/>
            <a:ext cx="951625" cy="617375"/>
          </a:xfrm>
          <a:prstGeom prst="rect">
            <a:avLst/>
          </a:prstGeom>
          <a:noFill/>
          <a:ln>
            <a:noFill/>
          </a:ln>
        </p:spPr>
      </p:pic>
      <p:sp>
        <p:nvSpPr>
          <p:cNvPr id="267" name="Google Shape;267;g289c248d2f2_0_25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68" name="Google Shape;268;g289c248d2f2_0_253"/>
          <p:cNvSpPr/>
          <p:nvPr/>
        </p:nvSpPr>
        <p:spPr>
          <a:xfrm>
            <a:off x="8562547" y="29007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18</a:t>
            </a:r>
            <a:endParaRPr sz="900"/>
          </a:p>
        </p:txBody>
      </p:sp>
      <p:sp>
        <p:nvSpPr>
          <p:cNvPr id="269" name="Google Shape;269;g289c248d2f2_0_253"/>
          <p:cNvSpPr txBox="1"/>
          <p:nvPr/>
        </p:nvSpPr>
        <p:spPr>
          <a:xfrm>
            <a:off x="1233550" y="1793650"/>
            <a:ext cx="15222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the key</a:t>
            </a:r>
            <a:endParaRPr sz="1100"/>
          </a:p>
        </p:txBody>
      </p:sp>
      <p:sp>
        <p:nvSpPr>
          <p:cNvPr id="270" name="Google Shape;270;g289c248d2f2_0_253"/>
          <p:cNvSpPr txBox="1"/>
          <p:nvPr/>
        </p:nvSpPr>
        <p:spPr>
          <a:xfrm>
            <a:off x="8246025" y="2721300"/>
            <a:ext cx="13905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271" name="Google Shape;271;g289c248d2f2_0_253"/>
          <p:cNvPicPr preferRelativeResize="0"/>
          <p:nvPr/>
        </p:nvPicPr>
        <p:blipFill>
          <a:blip r:embed="rId6">
            <a:alphaModFix/>
          </a:blip>
          <a:stretch>
            <a:fillRect/>
          </a:stretch>
        </p:blipFill>
        <p:spPr>
          <a:xfrm>
            <a:off x="203424" y="949858"/>
            <a:ext cx="7885251" cy="3834799"/>
          </a:xfrm>
          <a:prstGeom prst="rect">
            <a:avLst/>
          </a:prstGeom>
          <a:noFill/>
          <a:ln>
            <a:noFill/>
          </a:ln>
        </p:spPr>
      </p:pic>
      <p:cxnSp>
        <p:nvCxnSpPr>
          <p:cNvPr id="272" name="Google Shape;272;g289c248d2f2_0_253"/>
          <p:cNvCxnSpPr>
            <a:stCxn id="268" idx="3"/>
          </p:cNvCxnSpPr>
          <p:nvPr/>
        </p:nvCxnSpPr>
        <p:spPr>
          <a:xfrm flipH="1">
            <a:off x="7961823" y="3317319"/>
            <a:ext cx="672600" cy="131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289c248d2f2_0_26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78" name="Google Shape;278;g289c248d2f2_0_26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79" name="Google Shape;279;g289c248d2f2_0_267"/>
          <p:cNvPicPr preferRelativeResize="0"/>
          <p:nvPr/>
        </p:nvPicPr>
        <p:blipFill>
          <a:blip r:embed="rId5">
            <a:alphaModFix/>
          </a:blip>
          <a:stretch>
            <a:fillRect/>
          </a:stretch>
        </p:blipFill>
        <p:spPr>
          <a:xfrm>
            <a:off x="-8" y="-8"/>
            <a:ext cx="951625" cy="617375"/>
          </a:xfrm>
          <a:prstGeom prst="rect">
            <a:avLst/>
          </a:prstGeom>
          <a:noFill/>
          <a:ln>
            <a:noFill/>
          </a:ln>
        </p:spPr>
      </p:pic>
      <p:sp>
        <p:nvSpPr>
          <p:cNvPr id="280" name="Google Shape;280;g289c248d2f2_0_26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81" name="Google Shape;281;g289c248d2f2_0_267"/>
          <p:cNvSpPr/>
          <p:nvPr/>
        </p:nvSpPr>
        <p:spPr>
          <a:xfrm>
            <a:off x="309022" y="2083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19</a:t>
            </a:r>
            <a:endParaRPr sz="900"/>
          </a:p>
        </p:txBody>
      </p:sp>
      <p:sp>
        <p:nvSpPr>
          <p:cNvPr id="282" name="Google Shape;282;g289c248d2f2_0_267"/>
          <p:cNvSpPr txBox="1"/>
          <p:nvPr/>
        </p:nvSpPr>
        <p:spPr>
          <a:xfrm>
            <a:off x="139513" y="18070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283" name="Google Shape;283;g289c248d2f2_0_267"/>
          <p:cNvPicPr preferRelativeResize="0"/>
          <p:nvPr/>
        </p:nvPicPr>
        <p:blipFill>
          <a:blip r:embed="rId6">
            <a:alphaModFix/>
          </a:blip>
          <a:stretch>
            <a:fillRect/>
          </a:stretch>
        </p:blipFill>
        <p:spPr>
          <a:xfrm>
            <a:off x="1803263" y="1980900"/>
            <a:ext cx="4901274" cy="2934063"/>
          </a:xfrm>
          <a:prstGeom prst="rect">
            <a:avLst/>
          </a:prstGeom>
          <a:noFill/>
          <a:ln>
            <a:noFill/>
          </a:ln>
        </p:spPr>
      </p:pic>
      <p:sp>
        <p:nvSpPr>
          <p:cNvPr id="284" name="Google Shape;284;g289c248d2f2_0_267"/>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20</a:t>
            </a:r>
            <a:endParaRPr sz="900"/>
          </a:p>
        </p:txBody>
      </p:sp>
      <p:sp>
        <p:nvSpPr>
          <p:cNvPr id="285" name="Google Shape;285;g289c248d2f2_0_267"/>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286" name="Google Shape;286;g289c248d2f2_0_267"/>
          <p:cNvCxnSpPr>
            <a:stCxn id="281" idx="6"/>
          </p:cNvCxnSpPr>
          <p:nvPr/>
        </p:nvCxnSpPr>
        <p:spPr>
          <a:xfrm>
            <a:off x="799822" y="2327700"/>
            <a:ext cx="1151400" cy="2217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g289c248d2f2_0_267"/>
          <p:cNvCxnSpPr>
            <a:stCxn id="284" idx="3"/>
          </p:cNvCxnSpPr>
          <p:nvPr/>
        </p:nvCxnSpPr>
        <p:spPr>
          <a:xfrm flipH="1">
            <a:off x="3580948" y="1735569"/>
            <a:ext cx="54900" cy="10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89c248d2f2_0_28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293" name="Google Shape;293;g289c248d2f2_0_28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294" name="Google Shape;294;g289c248d2f2_0_284"/>
          <p:cNvPicPr preferRelativeResize="0"/>
          <p:nvPr/>
        </p:nvPicPr>
        <p:blipFill>
          <a:blip r:embed="rId5">
            <a:alphaModFix/>
          </a:blip>
          <a:stretch>
            <a:fillRect/>
          </a:stretch>
        </p:blipFill>
        <p:spPr>
          <a:xfrm>
            <a:off x="-8" y="-8"/>
            <a:ext cx="951625" cy="617375"/>
          </a:xfrm>
          <a:prstGeom prst="rect">
            <a:avLst/>
          </a:prstGeom>
          <a:noFill/>
          <a:ln>
            <a:noFill/>
          </a:ln>
        </p:spPr>
      </p:pic>
      <p:sp>
        <p:nvSpPr>
          <p:cNvPr id="295" name="Google Shape;295;g289c248d2f2_0_28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296" name="Google Shape;296;g289c248d2f2_0_284"/>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21</a:t>
            </a:r>
            <a:endParaRPr sz="900"/>
          </a:p>
        </p:txBody>
      </p:sp>
      <p:sp>
        <p:nvSpPr>
          <p:cNvPr id="297" name="Google Shape;297;g289c248d2f2_0_284"/>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298" name="Google Shape;298;g289c248d2f2_0_284"/>
          <p:cNvPicPr preferRelativeResize="0"/>
          <p:nvPr/>
        </p:nvPicPr>
        <p:blipFill>
          <a:blip r:embed="rId6">
            <a:alphaModFix/>
          </a:blip>
          <a:stretch>
            <a:fillRect/>
          </a:stretch>
        </p:blipFill>
        <p:spPr>
          <a:xfrm>
            <a:off x="152400" y="2895969"/>
            <a:ext cx="8839204" cy="1665983"/>
          </a:xfrm>
          <a:prstGeom prst="rect">
            <a:avLst/>
          </a:prstGeom>
          <a:noFill/>
          <a:ln>
            <a:noFill/>
          </a:ln>
        </p:spPr>
      </p:pic>
      <p:cxnSp>
        <p:nvCxnSpPr>
          <p:cNvPr id="299" name="Google Shape;299;g289c248d2f2_0_284"/>
          <p:cNvCxnSpPr>
            <a:stCxn id="296" idx="4"/>
          </p:cNvCxnSpPr>
          <p:nvPr/>
        </p:nvCxnSpPr>
        <p:spPr>
          <a:xfrm flipH="1">
            <a:off x="3364172" y="1807050"/>
            <a:ext cx="445200" cy="220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289c248d2f2_0_30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05" name="Google Shape;305;g289c248d2f2_0_30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06" name="Google Shape;306;g289c248d2f2_0_300"/>
          <p:cNvPicPr preferRelativeResize="0"/>
          <p:nvPr/>
        </p:nvPicPr>
        <p:blipFill>
          <a:blip r:embed="rId5">
            <a:alphaModFix/>
          </a:blip>
          <a:stretch>
            <a:fillRect/>
          </a:stretch>
        </p:blipFill>
        <p:spPr>
          <a:xfrm>
            <a:off x="-8" y="-8"/>
            <a:ext cx="951625" cy="617375"/>
          </a:xfrm>
          <a:prstGeom prst="rect">
            <a:avLst/>
          </a:prstGeom>
          <a:noFill/>
          <a:ln>
            <a:noFill/>
          </a:ln>
        </p:spPr>
      </p:pic>
      <p:sp>
        <p:nvSpPr>
          <p:cNvPr id="307" name="Google Shape;307;g289c248d2f2_0_30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08" name="Google Shape;308;g289c248d2f2_0_300"/>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900"/>
          </a:p>
        </p:txBody>
      </p:sp>
      <p:sp>
        <p:nvSpPr>
          <p:cNvPr id="309" name="Google Shape;309;g289c248d2f2_0_300"/>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310" name="Google Shape;310;g289c248d2f2_0_300"/>
          <p:cNvPicPr preferRelativeResize="0"/>
          <p:nvPr/>
        </p:nvPicPr>
        <p:blipFill>
          <a:blip r:embed="rId6">
            <a:alphaModFix/>
          </a:blip>
          <a:stretch>
            <a:fillRect/>
          </a:stretch>
        </p:blipFill>
        <p:spPr>
          <a:xfrm>
            <a:off x="164475" y="2361901"/>
            <a:ext cx="9144003" cy="2781598"/>
          </a:xfrm>
          <a:prstGeom prst="rect">
            <a:avLst/>
          </a:prstGeom>
          <a:noFill/>
          <a:ln>
            <a:noFill/>
          </a:ln>
        </p:spPr>
      </p:pic>
      <p:cxnSp>
        <p:nvCxnSpPr>
          <p:cNvPr id="311" name="Google Shape;311;g289c248d2f2_0_300"/>
          <p:cNvCxnSpPr/>
          <p:nvPr/>
        </p:nvCxnSpPr>
        <p:spPr>
          <a:xfrm>
            <a:off x="3982896" y="1735569"/>
            <a:ext cx="3074400" cy="96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289c248d2f2_0_31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17" name="Google Shape;317;g289c248d2f2_0_31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18" name="Google Shape;318;g289c248d2f2_0_313"/>
          <p:cNvPicPr preferRelativeResize="0"/>
          <p:nvPr/>
        </p:nvPicPr>
        <p:blipFill>
          <a:blip r:embed="rId5">
            <a:alphaModFix/>
          </a:blip>
          <a:stretch>
            <a:fillRect/>
          </a:stretch>
        </p:blipFill>
        <p:spPr>
          <a:xfrm>
            <a:off x="-8" y="-8"/>
            <a:ext cx="951625" cy="617375"/>
          </a:xfrm>
          <a:prstGeom prst="rect">
            <a:avLst/>
          </a:prstGeom>
          <a:noFill/>
          <a:ln>
            <a:noFill/>
          </a:ln>
        </p:spPr>
      </p:pic>
      <p:sp>
        <p:nvSpPr>
          <p:cNvPr id="319" name="Google Shape;319;g289c248d2f2_0_31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20" name="Google Shape;320;g289c248d2f2_0_313"/>
          <p:cNvSpPr/>
          <p:nvPr/>
        </p:nvSpPr>
        <p:spPr>
          <a:xfrm>
            <a:off x="3997572" y="11545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23</a:t>
            </a:r>
            <a:endParaRPr sz="900"/>
          </a:p>
        </p:txBody>
      </p:sp>
      <p:sp>
        <p:nvSpPr>
          <p:cNvPr id="321" name="Google Shape;321;g289c248d2f2_0_313"/>
          <p:cNvSpPr txBox="1"/>
          <p:nvPr/>
        </p:nvSpPr>
        <p:spPr>
          <a:xfrm>
            <a:off x="3828063" y="8779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322" name="Google Shape;322;g289c248d2f2_0_313"/>
          <p:cNvPicPr preferRelativeResize="0"/>
          <p:nvPr/>
        </p:nvPicPr>
        <p:blipFill>
          <a:blip r:embed="rId6">
            <a:alphaModFix/>
          </a:blip>
          <a:stretch>
            <a:fillRect/>
          </a:stretch>
        </p:blipFill>
        <p:spPr>
          <a:xfrm>
            <a:off x="2190475" y="1887150"/>
            <a:ext cx="4270826" cy="3158999"/>
          </a:xfrm>
          <a:prstGeom prst="rect">
            <a:avLst/>
          </a:prstGeom>
          <a:noFill/>
          <a:ln>
            <a:noFill/>
          </a:ln>
        </p:spPr>
      </p:pic>
      <p:cxnSp>
        <p:nvCxnSpPr>
          <p:cNvPr id="323" name="Google Shape;323;g289c248d2f2_0_313"/>
          <p:cNvCxnSpPr>
            <a:stCxn id="320" idx="4"/>
          </p:cNvCxnSpPr>
          <p:nvPr/>
        </p:nvCxnSpPr>
        <p:spPr>
          <a:xfrm>
            <a:off x="4242972" y="1642600"/>
            <a:ext cx="70800" cy="9963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g289c248d2f2_0_313"/>
          <p:cNvSpPr/>
          <p:nvPr/>
        </p:nvSpPr>
        <p:spPr>
          <a:xfrm>
            <a:off x="568122" y="33449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24</a:t>
            </a:r>
            <a:endParaRPr sz="900"/>
          </a:p>
        </p:txBody>
      </p:sp>
      <p:sp>
        <p:nvSpPr>
          <p:cNvPr id="325" name="Google Shape;325;g289c248d2f2_0_313"/>
          <p:cNvSpPr txBox="1"/>
          <p:nvPr/>
        </p:nvSpPr>
        <p:spPr>
          <a:xfrm>
            <a:off x="477213" y="30683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sp>
        <p:nvSpPr>
          <p:cNvPr id="326" name="Google Shape;326;g289c248d2f2_0_313"/>
          <p:cNvSpPr/>
          <p:nvPr/>
        </p:nvSpPr>
        <p:spPr>
          <a:xfrm>
            <a:off x="609222" y="41224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25</a:t>
            </a:r>
            <a:endParaRPr sz="900"/>
          </a:p>
        </p:txBody>
      </p:sp>
      <p:sp>
        <p:nvSpPr>
          <p:cNvPr id="327" name="Google Shape;327;g289c248d2f2_0_313"/>
          <p:cNvSpPr txBox="1"/>
          <p:nvPr/>
        </p:nvSpPr>
        <p:spPr>
          <a:xfrm>
            <a:off x="609213" y="47433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328" name="Google Shape;328;g289c248d2f2_0_313"/>
          <p:cNvCxnSpPr>
            <a:stCxn id="324" idx="6"/>
          </p:cNvCxnSpPr>
          <p:nvPr/>
        </p:nvCxnSpPr>
        <p:spPr>
          <a:xfrm>
            <a:off x="1058922" y="3589025"/>
            <a:ext cx="1797000" cy="219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g289c248d2f2_0_313"/>
          <p:cNvCxnSpPr>
            <a:stCxn id="326" idx="6"/>
          </p:cNvCxnSpPr>
          <p:nvPr/>
        </p:nvCxnSpPr>
        <p:spPr>
          <a:xfrm flipH="1" rot="10800000">
            <a:off x="1100022" y="4134325"/>
            <a:ext cx="1621200" cy="232200"/>
          </a:xfrm>
          <a:prstGeom prst="straightConnector1">
            <a:avLst/>
          </a:prstGeom>
          <a:noFill/>
          <a:ln cap="flat" cmpd="sng" w="9525">
            <a:solidFill>
              <a:schemeClr val="dk2"/>
            </a:solidFill>
            <a:prstDash val="solid"/>
            <a:round/>
            <a:headEnd len="med" w="med" type="none"/>
            <a:tailEnd len="med" w="med" type="triangle"/>
          </a:ln>
        </p:spPr>
      </p:cxnSp>
      <p:pic>
        <p:nvPicPr>
          <p:cNvPr id="330" name="Google Shape;330;g289c248d2f2_0_313"/>
          <p:cNvPicPr preferRelativeResize="0"/>
          <p:nvPr/>
        </p:nvPicPr>
        <p:blipFill>
          <a:blip r:embed="rId7">
            <a:alphaModFix/>
          </a:blip>
          <a:stretch>
            <a:fillRect/>
          </a:stretch>
        </p:blipFill>
        <p:spPr>
          <a:xfrm>
            <a:off x="4862826" y="1122561"/>
            <a:ext cx="4340977" cy="334900"/>
          </a:xfrm>
          <a:prstGeom prst="rect">
            <a:avLst/>
          </a:prstGeom>
          <a:noFill/>
          <a:ln>
            <a:noFill/>
          </a:ln>
        </p:spPr>
      </p:pic>
      <p:sp>
        <p:nvSpPr>
          <p:cNvPr id="331" name="Google Shape;331;g289c248d2f2_0_313"/>
          <p:cNvSpPr/>
          <p:nvPr/>
        </p:nvSpPr>
        <p:spPr>
          <a:xfrm>
            <a:off x="6504125" y="1936300"/>
            <a:ext cx="2265300" cy="224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 cd ~/Downloads</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 chmod 400 ansible-key.pem</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 </a:t>
            </a:r>
            <a:r>
              <a:rPr lang="en" sz="800"/>
              <a:t>ssh -i "ansible-key.pem" ubuntu@ec2-35-172-141-215.compute-1.amazonaws.com</a:t>
            </a:r>
            <a:endParaRPr sz="800"/>
          </a:p>
        </p:txBody>
      </p:sp>
      <p:sp>
        <p:nvSpPr>
          <p:cNvPr id="332" name="Google Shape;332;g289c248d2f2_0_313"/>
          <p:cNvSpPr/>
          <p:nvPr/>
        </p:nvSpPr>
        <p:spPr>
          <a:xfrm>
            <a:off x="6577947" y="46105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26</a:t>
            </a:r>
            <a:endParaRPr sz="900"/>
          </a:p>
        </p:txBody>
      </p:sp>
      <p:cxnSp>
        <p:nvCxnSpPr>
          <p:cNvPr id="333" name="Google Shape;333;g289c248d2f2_0_313"/>
          <p:cNvCxnSpPr>
            <a:stCxn id="332" idx="7"/>
          </p:cNvCxnSpPr>
          <p:nvPr/>
        </p:nvCxnSpPr>
        <p:spPr>
          <a:xfrm flipH="1" rot="10800000">
            <a:off x="6996871" y="3782956"/>
            <a:ext cx="299700" cy="899100"/>
          </a:xfrm>
          <a:prstGeom prst="straightConnector1">
            <a:avLst/>
          </a:prstGeom>
          <a:noFill/>
          <a:ln cap="flat" cmpd="sng" w="9525">
            <a:solidFill>
              <a:schemeClr val="dk2"/>
            </a:solidFill>
            <a:prstDash val="solid"/>
            <a:round/>
            <a:headEnd len="med" w="med" type="none"/>
            <a:tailEnd len="med" w="med" type="triangle"/>
          </a:ln>
        </p:spPr>
      </p:cxnSp>
      <p:sp>
        <p:nvSpPr>
          <p:cNvPr id="334" name="Google Shape;334;g289c248d2f2_0_313"/>
          <p:cNvSpPr txBox="1"/>
          <p:nvPr/>
        </p:nvSpPr>
        <p:spPr>
          <a:xfrm>
            <a:off x="7266700" y="4747275"/>
            <a:ext cx="17970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Run the command above</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g2180ad51481_0_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68" name="Google Shape;68;g2180ad51481_0_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g2180ad51481_0_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70" name="Google Shape;70;g2180ad51481_0_3"/>
          <p:cNvPicPr preferRelativeResize="0"/>
          <p:nvPr/>
        </p:nvPicPr>
        <p:blipFill>
          <a:blip r:embed="rId5">
            <a:alphaModFix/>
          </a:blip>
          <a:stretch>
            <a:fillRect/>
          </a:stretch>
        </p:blipFill>
        <p:spPr>
          <a:xfrm>
            <a:off x="-8" y="-8"/>
            <a:ext cx="951625" cy="617375"/>
          </a:xfrm>
          <a:prstGeom prst="rect">
            <a:avLst/>
          </a:prstGeom>
          <a:noFill/>
          <a:ln>
            <a:noFill/>
          </a:ln>
        </p:spPr>
      </p:pic>
      <p:sp>
        <p:nvSpPr>
          <p:cNvPr id="71" name="Google Shape;71;g2180ad51481_0_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 IS ANSIBLE INVENTORY ?</a:t>
            </a:r>
            <a:endParaRPr/>
          </a:p>
        </p:txBody>
      </p:sp>
      <p:sp>
        <p:nvSpPr>
          <p:cNvPr id="72" name="Google Shape;72;g2180ad51481_0_3"/>
          <p:cNvSpPr txBox="1"/>
          <p:nvPr/>
        </p:nvSpPr>
        <p:spPr>
          <a:xfrm>
            <a:off x="314000" y="1674625"/>
            <a:ext cx="8081700" cy="18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Ansible inventory</a:t>
            </a:r>
            <a:r>
              <a:rPr lang="en"/>
              <a:t> is a mechanism in Ansible that lists and organizes hosts (servers, machines, or other network devices) that Ansible manages. The inventory provides Ansible with a list of hosts on which it can operate using playbooks, ad-hoc commands, or other automation tasks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g289c248d2f2_0_34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40" name="Google Shape;340;g289c248d2f2_0_34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41" name="Google Shape;341;g289c248d2f2_0_343"/>
          <p:cNvPicPr preferRelativeResize="0"/>
          <p:nvPr/>
        </p:nvPicPr>
        <p:blipFill>
          <a:blip r:embed="rId5">
            <a:alphaModFix/>
          </a:blip>
          <a:stretch>
            <a:fillRect/>
          </a:stretch>
        </p:blipFill>
        <p:spPr>
          <a:xfrm>
            <a:off x="-8" y="-8"/>
            <a:ext cx="951625" cy="617375"/>
          </a:xfrm>
          <a:prstGeom prst="rect">
            <a:avLst/>
          </a:prstGeom>
          <a:noFill/>
          <a:ln>
            <a:noFill/>
          </a:ln>
        </p:spPr>
      </p:pic>
      <p:sp>
        <p:nvSpPr>
          <p:cNvPr id="342" name="Google Shape;342;g289c248d2f2_0_34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43" name="Google Shape;343;g289c248d2f2_0_343"/>
          <p:cNvSpPr/>
          <p:nvPr/>
        </p:nvSpPr>
        <p:spPr>
          <a:xfrm>
            <a:off x="7511297" y="12816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27</a:t>
            </a:r>
            <a:endParaRPr sz="900"/>
          </a:p>
        </p:txBody>
      </p:sp>
      <p:sp>
        <p:nvSpPr>
          <p:cNvPr id="344" name="Google Shape;344;g289c248d2f2_0_343"/>
          <p:cNvSpPr txBox="1"/>
          <p:nvPr/>
        </p:nvSpPr>
        <p:spPr>
          <a:xfrm>
            <a:off x="3828063" y="8779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sp>
        <p:nvSpPr>
          <p:cNvPr id="345" name="Google Shape;345;g289c248d2f2_0_343"/>
          <p:cNvSpPr/>
          <p:nvPr/>
        </p:nvSpPr>
        <p:spPr>
          <a:xfrm>
            <a:off x="568122" y="33449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24</a:t>
            </a:r>
            <a:endParaRPr sz="900"/>
          </a:p>
        </p:txBody>
      </p:sp>
      <p:sp>
        <p:nvSpPr>
          <p:cNvPr id="346" name="Google Shape;346;g289c248d2f2_0_343"/>
          <p:cNvSpPr txBox="1"/>
          <p:nvPr/>
        </p:nvSpPr>
        <p:spPr>
          <a:xfrm>
            <a:off x="477213" y="30683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347" name="Google Shape;347;g289c248d2f2_0_343"/>
          <p:cNvCxnSpPr>
            <a:stCxn id="345" idx="6"/>
          </p:cNvCxnSpPr>
          <p:nvPr/>
        </p:nvCxnSpPr>
        <p:spPr>
          <a:xfrm>
            <a:off x="1058922" y="3589025"/>
            <a:ext cx="1797000" cy="21900"/>
          </a:xfrm>
          <a:prstGeom prst="straightConnector1">
            <a:avLst/>
          </a:prstGeom>
          <a:noFill/>
          <a:ln cap="flat" cmpd="sng" w="9525">
            <a:solidFill>
              <a:schemeClr val="dk2"/>
            </a:solidFill>
            <a:prstDash val="solid"/>
            <a:round/>
            <a:headEnd len="med" w="med" type="none"/>
            <a:tailEnd len="med" w="med" type="triangle"/>
          </a:ln>
        </p:spPr>
      </p:cxnSp>
      <p:pic>
        <p:nvPicPr>
          <p:cNvPr id="348" name="Google Shape;348;g289c248d2f2_0_343"/>
          <p:cNvPicPr preferRelativeResize="0"/>
          <p:nvPr/>
        </p:nvPicPr>
        <p:blipFill>
          <a:blip r:embed="rId6">
            <a:alphaModFix/>
          </a:blip>
          <a:stretch>
            <a:fillRect/>
          </a:stretch>
        </p:blipFill>
        <p:spPr>
          <a:xfrm>
            <a:off x="477224" y="1970375"/>
            <a:ext cx="8319878" cy="2248250"/>
          </a:xfrm>
          <a:prstGeom prst="rect">
            <a:avLst/>
          </a:prstGeom>
          <a:noFill/>
          <a:ln>
            <a:noFill/>
          </a:ln>
        </p:spPr>
      </p:pic>
      <p:sp>
        <p:nvSpPr>
          <p:cNvPr id="349" name="Google Shape;349;g289c248d2f2_0_343"/>
          <p:cNvSpPr/>
          <p:nvPr/>
        </p:nvSpPr>
        <p:spPr>
          <a:xfrm>
            <a:off x="8231872" y="34899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28</a:t>
            </a:r>
            <a:endParaRPr sz="900"/>
          </a:p>
        </p:txBody>
      </p:sp>
      <p:cxnSp>
        <p:nvCxnSpPr>
          <p:cNvPr id="350" name="Google Shape;350;g289c248d2f2_0_343"/>
          <p:cNvCxnSpPr>
            <a:stCxn id="343" idx="3"/>
          </p:cNvCxnSpPr>
          <p:nvPr/>
        </p:nvCxnSpPr>
        <p:spPr>
          <a:xfrm flipH="1">
            <a:off x="6309673" y="1698219"/>
            <a:ext cx="1273500" cy="10230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g289c248d2f2_0_343"/>
          <p:cNvCxnSpPr>
            <a:stCxn id="349" idx="2"/>
          </p:cNvCxnSpPr>
          <p:nvPr/>
        </p:nvCxnSpPr>
        <p:spPr>
          <a:xfrm rot="10800000">
            <a:off x="6975172" y="3147450"/>
            <a:ext cx="1256700" cy="58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289c248d2f2_0_36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57" name="Google Shape;357;g289c248d2f2_0_36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58" name="Google Shape;358;g289c248d2f2_0_369"/>
          <p:cNvPicPr preferRelativeResize="0"/>
          <p:nvPr/>
        </p:nvPicPr>
        <p:blipFill>
          <a:blip r:embed="rId5">
            <a:alphaModFix/>
          </a:blip>
          <a:stretch>
            <a:fillRect/>
          </a:stretch>
        </p:blipFill>
        <p:spPr>
          <a:xfrm>
            <a:off x="-8" y="-8"/>
            <a:ext cx="951625" cy="617375"/>
          </a:xfrm>
          <a:prstGeom prst="rect">
            <a:avLst/>
          </a:prstGeom>
          <a:noFill/>
          <a:ln>
            <a:noFill/>
          </a:ln>
        </p:spPr>
      </p:pic>
      <p:sp>
        <p:nvSpPr>
          <p:cNvPr id="359" name="Google Shape;359;g289c248d2f2_0_36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60" name="Google Shape;360;g289c248d2f2_0_369"/>
          <p:cNvSpPr/>
          <p:nvPr/>
        </p:nvSpPr>
        <p:spPr>
          <a:xfrm>
            <a:off x="7511297" y="8779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29</a:t>
            </a:r>
            <a:endParaRPr sz="900"/>
          </a:p>
        </p:txBody>
      </p:sp>
      <p:sp>
        <p:nvSpPr>
          <p:cNvPr id="361" name="Google Shape;361;g289c248d2f2_0_369"/>
          <p:cNvSpPr txBox="1"/>
          <p:nvPr/>
        </p:nvSpPr>
        <p:spPr>
          <a:xfrm>
            <a:off x="3828063" y="8779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362" name="Google Shape;362;g289c248d2f2_0_369"/>
          <p:cNvPicPr preferRelativeResize="0"/>
          <p:nvPr/>
        </p:nvPicPr>
        <p:blipFill>
          <a:blip r:embed="rId6">
            <a:alphaModFix/>
          </a:blip>
          <a:stretch>
            <a:fillRect/>
          </a:stretch>
        </p:blipFill>
        <p:spPr>
          <a:xfrm>
            <a:off x="0" y="1968195"/>
            <a:ext cx="9144003" cy="1424286"/>
          </a:xfrm>
          <a:prstGeom prst="rect">
            <a:avLst/>
          </a:prstGeom>
          <a:noFill/>
          <a:ln>
            <a:noFill/>
          </a:ln>
        </p:spPr>
      </p:pic>
      <p:cxnSp>
        <p:nvCxnSpPr>
          <p:cNvPr id="363" name="Google Shape;363;g289c248d2f2_0_369"/>
          <p:cNvCxnSpPr>
            <a:stCxn id="360" idx="4"/>
          </p:cNvCxnSpPr>
          <p:nvPr/>
        </p:nvCxnSpPr>
        <p:spPr>
          <a:xfrm flipH="1">
            <a:off x="7401197" y="1366000"/>
            <a:ext cx="355500" cy="104880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g289c248d2f2_0_369"/>
          <p:cNvSpPr/>
          <p:nvPr/>
        </p:nvSpPr>
        <p:spPr>
          <a:xfrm>
            <a:off x="336425" y="3453925"/>
            <a:ext cx="8634900" cy="15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useradd ansible -m -d /home/ansible -s /bin/bash</a:t>
            </a:r>
            <a:endParaRPr sz="1100"/>
          </a:p>
          <a:p>
            <a:pPr indent="0" lvl="0" marL="0" rtl="0" algn="l">
              <a:spcBef>
                <a:spcPts val="0"/>
              </a:spcBef>
              <a:spcAft>
                <a:spcPts val="0"/>
              </a:spcAft>
              <a:buNone/>
            </a:pPr>
            <a:r>
              <a:rPr lang="en" sz="1100"/>
              <a:t>$ echo -e 'ansible  ALL=(ALL)  NOPASSWD:  ALL' &gt; /etc/sudoers.d/ansible</a:t>
            </a:r>
            <a:endParaRPr sz="1100"/>
          </a:p>
          <a:p>
            <a:pPr indent="0" lvl="0" marL="0" rtl="0" algn="l">
              <a:spcBef>
                <a:spcPts val="0"/>
              </a:spcBef>
              <a:spcAft>
                <a:spcPts val="0"/>
              </a:spcAft>
              <a:buNone/>
            </a:pPr>
            <a:r>
              <a:rPr lang="en" sz="1100"/>
              <a:t>$ su - ansible</a:t>
            </a:r>
            <a:endParaRPr sz="1100"/>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g289c248d2f2_0_39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70" name="Google Shape;370;g289c248d2f2_0_39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71" name="Google Shape;371;g289c248d2f2_0_394"/>
          <p:cNvPicPr preferRelativeResize="0"/>
          <p:nvPr/>
        </p:nvPicPr>
        <p:blipFill>
          <a:blip r:embed="rId5">
            <a:alphaModFix/>
          </a:blip>
          <a:stretch>
            <a:fillRect/>
          </a:stretch>
        </p:blipFill>
        <p:spPr>
          <a:xfrm>
            <a:off x="-8" y="-8"/>
            <a:ext cx="951625" cy="617375"/>
          </a:xfrm>
          <a:prstGeom prst="rect">
            <a:avLst/>
          </a:prstGeom>
          <a:noFill/>
          <a:ln>
            <a:noFill/>
          </a:ln>
        </p:spPr>
      </p:pic>
      <p:sp>
        <p:nvSpPr>
          <p:cNvPr id="372" name="Google Shape;372;g289c248d2f2_0_39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73" name="Google Shape;373;g289c248d2f2_0_394"/>
          <p:cNvSpPr/>
          <p:nvPr/>
        </p:nvSpPr>
        <p:spPr>
          <a:xfrm>
            <a:off x="5978697" y="1067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30</a:t>
            </a:r>
            <a:endParaRPr sz="900"/>
          </a:p>
        </p:txBody>
      </p:sp>
      <p:sp>
        <p:nvSpPr>
          <p:cNvPr id="374" name="Google Shape;374;g289c248d2f2_0_394"/>
          <p:cNvSpPr txBox="1"/>
          <p:nvPr/>
        </p:nvSpPr>
        <p:spPr>
          <a:xfrm>
            <a:off x="3828063" y="8779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375" name="Google Shape;375;g289c248d2f2_0_394"/>
          <p:cNvPicPr preferRelativeResize="0"/>
          <p:nvPr/>
        </p:nvPicPr>
        <p:blipFill>
          <a:blip r:embed="rId6">
            <a:alphaModFix/>
          </a:blip>
          <a:stretch>
            <a:fillRect/>
          </a:stretch>
        </p:blipFill>
        <p:spPr>
          <a:xfrm>
            <a:off x="345451" y="1247075"/>
            <a:ext cx="5370943" cy="3684201"/>
          </a:xfrm>
          <a:prstGeom prst="rect">
            <a:avLst/>
          </a:prstGeom>
          <a:noFill/>
          <a:ln>
            <a:noFill/>
          </a:ln>
        </p:spPr>
      </p:pic>
      <p:cxnSp>
        <p:nvCxnSpPr>
          <p:cNvPr id="376" name="Google Shape;376;g289c248d2f2_0_394"/>
          <p:cNvCxnSpPr>
            <a:stCxn id="373" idx="4"/>
          </p:cNvCxnSpPr>
          <p:nvPr/>
        </p:nvCxnSpPr>
        <p:spPr>
          <a:xfrm flipH="1">
            <a:off x="3117597" y="1555750"/>
            <a:ext cx="3106500" cy="17880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g289c248d2f2_0_394"/>
          <p:cNvSpPr/>
          <p:nvPr/>
        </p:nvSpPr>
        <p:spPr>
          <a:xfrm>
            <a:off x="6810650" y="1196175"/>
            <a:ext cx="2003700" cy="617400"/>
          </a:xfrm>
          <a:prstGeom prst="snip2SameRect">
            <a:avLst>
              <a:gd fmla="val 16667" name="adj1"/>
              <a:gd fmla="val 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Keep typing enter your keyboard </a:t>
            </a:r>
            <a:r>
              <a:rPr lang="en"/>
              <a:t>until</a:t>
            </a:r>
            <a:r>
              <a:rPr lang="en"/>
              <a:t> the key is generated</a:t>
            </a:r>
            <a:endParaRPr/>
          </a:p>
        </p:txBody>
      </p:sp>
      <p:sp>
        <p:nvSpPr>
          <p:cNvPr id="378" name="Google Shape;378;g289c248d2f2_0_394"/>
          <p:cNvSpPr/>
          <p:nvPr/>
        </p:nvSpPr>
        <p:spPr>
          <a:xfrm>
            <a:off x="6130325" y="2511950"/>
            <a:ext cx="2975400" cy="5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ssh-keygen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289c248d2f2_0_41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84" name="Google Shape;384;g289c248d2f2_0_41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85" name="Google Shape;385;g289c248d2f2_0_410"/>
          <p:cNvPicPr preferRelativeResize="0"/>
          <p:nvPr/>
        </p:nvPicPr>
        <p:blipFill>
          <a:blip r:embed="rId5">
            <a:alphaModFix/>
          </a:blip>
          <a:stretch>
            <a:fillRect/>
          </a:stretch>
        </p:blipFill>
        <p:spPr>
          <a:xfrm>
            <a:off x="-8" y="-8"/>
            <a:ext cx="951625" cy="617375"/>
          </a:xfrm>
          <a:prstGeom prst="rect">
            <a:avLst/>
          </a:prstGeom>
          <a:noFill/>
          <a:ln>
            <a:noFill/>
          </a:ln>
        </p:spPr>
      </p:pic>
      <p:sp>
        <p:nvSpPr>
          <p:cNvPr id="386" name="Google Shape;386;g289c248d2f2_0_41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87" name="Google Shape;387;g289c248d2f2_0_410"/>
          <p:cNvSpPr/>
          <p:nvPr/>
        </p:nvSpPr>
        <p:spPr>
          <a:xfrm>
            <a:off x="1074422" y="10153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31</a:t>
            </a:r>
            <a:endParaRPr sz="900"/>
          </a:p>
        </p:txBody>
      </p:sp>
      <p:sp>
        <p:nvSpPr>
          <p:cNvPr id="388" name="Google Shape;388;g289c248d2f2_0_410"/>
          <p:cNvSpPr txBox="1"/>
          <p:nvPr/>
        </p:nvSpPr>
        <p:spPr>
          <a:xfrm>
            <a:off x="1565213" y="11210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389" name="Google Shape;389;g289c248d2f2_0_410"/>
          <p:cNvPicPr preferRelativeResize="0"/>
          <p:nvPr/>
        </p:nvPicPr>
        <p:blipFill>
          <a:blip r:embed="rId6">
            <a:alphaModFix/>
          </a:blip>
          <a:stretch>
            <a:fillRect/>
          </a:stretch>
        </p:blipFill>
        <p:spPr>
          <a:xfrm>
            <a:off x="547301" y="1886950"/>
            <a:ext cx="4610079" cy="3104150"/>
          </a:xfrm>
          <a:prstGeom prst="rect">
            <a:avLst/>
          </a:prstGeom>
          <a:noFill/>
          <a:ln>
            <a:noFill/>
          </a:ln>
        </p:spPr>
      </p:pic>
      <p:cxnSp>
        <p:nvCxnSpPr>
          <p:cNvPr id="390" name="Google Shape;390;g289c248d2f2_0_410"/>
          <p:cNvCxnSpPr/>
          <p:nvPr/>
        </p:nvCxnSpPr>
        <p:spPr>
          <a:xfrm>
            <a:off x="1319822" y="1503425"/>
            <a:ext cx="317400" cy="86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289c248d2f2_0_42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396" name="Google Shape;396;g289c248d2f2_0_42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397" name="Google Shape;397;g289c248d2f2_0_425"/>
          <p:cNvPicPr preferRelativeResize="0"/>
          <p:nvPr/>
        </p:nvPicPr>
        <p:blipFill>
          <a:blip r:embed="rId5">
            <a:alphaModFix/>
          </a:blip>
          <a:stretch>
            <a:fillRect/>
          </a:stretch>
        </p:blipFill>
        <p:spPr>
          <a:xfrm>
            <a:off x="-8" y="-8"/>
            <a:ext cx="951625" cy="617375"/>
          </a:xfrm>
          <a:prstGeom prst="rect">
            <a:avLst/>
          </a:prstGeom>
          <a:noFill/>
          <a:ln>
            <a:noFill/>
          </a:ln>
        </p:spPr>
      </p:pic>
      <p:sp>
        <p:nvSpPr>
          <p:cNvPr id="398" name="Google Shape;398;g289c248d2f2_0_42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399" name="Google Shape;399;g289c248d2f2_0_425"/>
          <p:cNvSpPr/>
          <p:nvPr/>
        </p:nvSpPr>
        <p:spPr>
          <a:xfrm>
            <a:off x="7526247" y="17330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32</a:t>
            </a:r>
            <a:endParaRPr sz="900"/>
          </a:p>
        </p:txBody>
      </p:sp>
      <p:sp>
        <p:nvSpPr>
          <p:cNvPr id="400" name="Google Shape;400;g289c248d2f2_0_425"/>
          <p:cNvSpPr txBox="1"/>
          <p:nvPr/>
        </p:nvSpPr>
        <p:spPr>
          <a:xfrm>
            <a:off x="8181488" y="1838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401" name="Google Shape;401;g289c248d2f2_0_425"/>
          <p:cNvPicPr preferRelativeResize="0"/>
          <p:nvPr/>
        </p:nvPicPr>
        <p:blipFill>
          <a:blip r:embed="rId6">
            <a:alphaModFix/>
          </a:blip>
          <a:stretch>
            <a:fillRect/>
          </a:stretch>
        </p:blipFill>
        <p:spPr>
          <a:xfrm>
            <a:off x="547301" y="2522225"/>
            <a:ext cx="6805192" cy="2468876"/>
          </a:xfrm>
          <a:prstGeom prst="rect">
            <a:avLst/>
          </a:prstGeom>
          <a:noFill/>
          <a:ln>
            <a:noFill/>
          </a:ln>
        </p:spPr>
      </p:pic>
      <p:sp>
        <p:nvSpPr>
          <p:cNvPr id="402" name="Google Shape;402;g289c248d2f2_0_425"/>
          <p:cNvSpPr/>
          <p:nvPr/>
        </p:nvSpPr>
        <p:spPr>
          <a:xfrm>
            <a:off x="7783297" y="32612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33</a:t>
            </a:r>
            <a:endParaRPr sz="900"/>
          </a:p>
        </p:txBody>
      </p:sp>
      <p:sp>
        <p:nvSpPr>
          <p:cNvPr id="403" name="Google Shape;403;g289c248d2f2_0_425"/>
          <p:cNvSpPr txBox="1"/>
          <p:nvPr/>
        </p:nvSpPr>
        <p:spPr>
          <a:xfrm>
            <a:off x="8348838" y="3472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404" name="Google Shape;404;g289c248d2f2_0_425"/>
          <p:cNvCxnSpPr>
            <a:stCxn id="399" idx="2"/>
          </p:cNvCxnSpPr>
          <p:nvPr/>
        </p:nvCxnSpPr>
        <p:spPr>
          <a:xfrm flipH="1">
            <a:off x="6399447" y="1977075"/>
            <a:ext cx="1126800" cy="99090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g289c248d2f2_0_425"/>
          <p:cNvCxnSpPr>
            <a:stCxn id="402" idx="2"/>
          </p:cNvCxnSpPr>
          <p:nvPr/>
        </p:nvCxnSpPr>
        <p:spPr>
          <a:xfrm rot="10800000">
            <a:off x="6549097" y="3095225"/>
            <a:ext cx="1234200" cy="41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289c248d2f2_0_442"/>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411" name="Google Shape;411;g289c248d2f2_0_442"/>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12" name="Google Shape;412;g289c248d2f2_0_442"/>
          <p:cNvPicPr preferRelativeResize="0"/>
          <p:nvPr/>
        </p:nvPicPr>
        <p:blipFill>
          <a:blip r:embed="rId5">
            <a:alphaModFix/>
          </a:blip>
          <a:stretch>
            <a:fillRect/>
          </a:stretch>
        </p:blipFill>
        <p:spPr>
          <a:xfrm>
            <a:off x="-8" y="-8"/>
            <a:ext cx="951625" cy="617375"/>
          </a:xfrm>
          <a:prstGeom prst="rect">
            <a:avLst/>
          </a:prstGeom>
          <a:noFill/>
          <a:ln>
            <a:noFill/>
          </a:ln>
        </p:spPr>
      </p:pic>
      <p:sp>
        <p:nvSpPr>
          <p:cNvPr id="413" name="Google Shape;413;g289c248d2f2_0_442"/>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414" name="Google Shape;414;g289c248d2f2_0_442"/>
          <p:cNvSpPr/>
          <p:nvPr/>
        </p:nvSpPr>
        <p:spPr>
          <a:xfrm>
            <a:off x="6870997" y="10975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34</a:t>
            </a:r>
            <a:endParaRPr sz="900"/>
          </a:p>
        </p:txBody>
      </p:sp>
      <p:sp>
        <p:nvSpPr>
          <p:cNvPr id="415" name="Google Shape;415;g289c248d2f2_0_442"/>
          <p:cNvSpPr txBox="1"/>
          <p:nvPr/>
        </p:nvSpPr>
        <p:spPr>
          <a:xfrm>
            <a:off x="3583738" y="2466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416" name="Google Shape;416;g289c248d2f2_0_442"/>
          <p:cNvPicPr preferRelativeResize="0"/>
          <p:nvPr/>
        </p:nvPicPr>
        <p:blipFill>
          <a:blip r:embed="rId6">
            <a:alphaModFix/>
          </a:blip>
          <a:stretch>
            <a:fillRect/>
          </a:stretch>
        </p:blipFill>
        <p:spPr>
          <a:xfrm>
            <a:off x="219700" y="1689559"/>
            <a:ext cx="7142098" cy="2643417"/>
          </a:xfrm>
          <a:prstGeom prst="rect">
            <a:avLst/>
          </a:prstGeom>
          <a:noFill/>
          <a:ln>
            <a:noFill/>
          </a:ln>
        </p:spPr>
      </p:pic>
      <p:sp>
        <p:nvSpPr>
          <p:cNvPr id="417" name="Google Shape;417;g289c248d2f2_0_442"/>
          <p:cNvSpPr/>
          <p:nvPr/>
        </p:nvSpPr>
        <p:spPr>
          <a:xfrm>
            <a:off x="7479447" y="26853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35</a:t>
            </a:r>
            <a:endParaRPr sz="900"/>
          </a:p>
        </p:txBody>
      </p:sp>
      <p:sp>
        <p:nvSpPr>
          <p:cNvPr id="418" name="Google Shape;418;g289c248d2f2_0_442"/>
          <p:cNvSpPr txBox="1"/>
          <p:nvPr/>
        </p:nvSpPr>
        <p:spPr>
          <a:xfrm>
            <a:off x="8034863" y="28285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sp>
        <p:nvSpPr>
          <p:cNvPr id="419" name="Google Shape;419;g289c248d2f2_0_442"/>
          <p:cNvSpPr/>
          <p:nvPr/>
        </p:nvSpPr>
        <p:spPr>
          <a:xfrm>
            <a:off x="3721872" y="19786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36</a:t>
            </a:r>
            <a:endParaRPr sz="900"/>
          </a:p>
        </p:txBody>
      </p:sp>
      <p:sp>
        <p:nvSpPr>
          <p:cNvPr id="420" name="Google Shape;420;g289c248d2f2_0_442"/>
          <p:cNvSpPr txBox="1"/>
          <p:nvPr/>
        </p:nvSpPr>
        <p:spPr>
          <a:xfrm>
            <a:off x="7328188" y="120332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sp>
        <p:nvSpPr>
          <p:cNvPr id="421" name="Google Shape;421;g289c248d2f2_0_442"/>
          <p:cNvSpPr txBox="1"/>
          <p:nvPr/>
        </p:nvSpPr>
        <p:spPr>
          <a:xfrm>
            <a:off x="3674613" y="2466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422" name="Google Shape;422;g289c248d2f2_0_442"/>
          <p:cNvCxnSpPr>
            <a:stCxn id="419" idx="6"/>
          </p:cNvCxnSpPr>
          <p:nvPr/>
        </p:nvCxnSpPr>
        <p:spPr>
          <a:xfrm>
            <a:off x="4212672" y="2222725"/>
            <a:ext cx="1035600" cy="7080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g289c248d2f2_0_442"/>
          <p:cNvCxnSpPr>
            <a:stCxn id="417" idx="2"/>
          </p:cNvCxnSpPr>
          <p:nvPr/>
        </p:nvCxnSpPr>
        <p:spPr>
          <a:xfrm flipH="1">
            <a:off x="6982647" y="2929425"/>
            <a:ext cx="496800" cy="162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g289c248d2f2_0_442"/>
          <p:cNvCxnSpPr/>
          <p:nvPr/>
        </p:nvCxnSpPr>
        <p:spPr>
          <a:xfrm flipH="1">
            <a:off x="6997550" y="1510150"/>
            <a:ext cx="284100" cy="67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289c248d2f2_0_49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430" name="Google Shape;430;g289c248d2f2_0_49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31" name="Google Shape;431;g289c248d2f2_0_499"/>
          <p:cNvPicPr preferRelativeResize="0"/>
          <p:nvPr/>
        </p:nvPicPr>
        <p:blipFill>
          <a:blip r:embed="rId5">
            <a:alphaModFix/>
          </a:blip>
          <a:stretch>
            <a:fillRect/>
          </a:stretch>
        </p:blipFill>
        <p:spPr>
          <a:xfrm>
            <a:off x="-8" y="-8"/>
            <a:ext cx="951625" cy="617375"/>
          </a:xfrm>
          <a:prstGeom prst="rect">
            <a:avLst/>
          </a:prstGeom>
          <a:noFill/>
          <a:ln>
            <a:noFill/>
          </a:ln>
        </p:spPr>
      </p:pic>
      <p:sp>
        <p:nvSpPr>
          <p:cNvPr id="432" name="Google Shape;432;g289c248d2f2_0_49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433" name="Google Shape;433;g289c248d2f2_0_499"/>
          <p:cNvSpPr/>
          <p:nvPr/>
        </p:nvSpPr>
        <p:spPr>
          <a:xfrm>
            <a:off x="3237647" y="9621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37</a:t>
            </a:r>
            <a:endParaRPr sz="900"/>
          </a:p>
        </p:txBody>
      </p:sp>
      <p:sp>
        <p:nvSpPr>
          <p:cNvPr id="434" name="Google Shape;434;g289c248d2f2_0_499"/>
          <p:cNvSpPr txBox="1"/>
          <p:nvPr/>
        </p:nvSpPr>
        <p:spPr>
          <a:xfrm>
            <a:off x="3583738" y="2466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sp>
        <p:nvSpPr>
          <p:cNvPr id="435" name="Google Shape;435;g289c248d2f2_0_499"/>
          <p:cNvSpPr/>
          <p:nvPr/>
        </p:nvSpPr>
        <p:spPr>
          <a:xfrm>
            <a:off x="5900210" y="26170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38</a:t>
            </a:r>
            <a:endParaRPr sz="900"/>
          </a:p>
        </p:txBody>
      </p:sp>
      <p:sp>
        <p:nvSpPr>
          <p:cNvPr id="436" name="Google Shape;436;g289c248d2f2_0_499"/>
          <p:cNvSpPr txBox="1"/>
          <p:nvPr/>
        </p:nvSpPr>
        <p:spPr>
          <a:xfrm>
            <a:off x="6360264" y="2664025"/>
            <a:ext cx="1424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the description</a:t>
            </a:r>
            <a:endParaRPr sz="800"/>
          </a:p>
        </p:txBody>
      </p:sp>
      <p:sp>
        <p:nvSpPr>
          <p:cNvPr id="437" name="Google Shape;437;g289c248d2f2_0_499"/>
          <p:cNvSpPr/>
          <p:nvPr/>
        </p:nvSpPr>
        <p:spPr>
          <a:xfrm>
            <a:off x="2174372" y="17618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36</a:t>
            </a:r>
            <a:endParaRPr sz="900"/>
          </a:p>
        </p:txBody>
      </p:sp>
      <p:sp>
        <p:nvSpPr>
          <p:cNvPr id="438" name="Google Shape;438;g289c248d2f2_0_499"/>
          <p:cNvSpPr txBox="1"/>
          <p:nvPr/>
        </p:nvSpPr>
        <p:spPr>
          <a:xfrm>
            <a:off x="3728457" y="1106125"/>
            <a:ext cx="10263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name </a:t>
            </a:r>
            <a:endParaRPr sz="800"/>
          </a:p>
        </p:txBody>
      </p:sp>
      <p:sp>
        <p:nvSpPr>
          <p:cNvPr id="439" name="Google Shape;439;g289c248d2f2_0_499"/>
          <p:cNvSpPr txBox="1"/>
          <p:nvPr/>
        </p:nvSpPr>
        <p:spPr>
          <a:xfrm>
            <a:off x="3674613" y="2466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440" name="Google Shape;440;g289c248d2f2_0_499"/>
          <p:cNvPicPr preferRelativeResize="0"/>
          <p:nvPr/>
        </p:nvPicPr>
        <p:blipFill>
          <a:blip r:embed="rId6">
            <a:alphaModFix/>
          </a:blip>
          <a:stretch>
            <a:fillRect/>
          </a:stretch>
        </p:blipFill>
        <p:spPr>
          <a:xfrm>
            <a:off x="58899" y="1585669"/>
            <a:ext cx="5736540" cy="3106376"/>
          </a:xfrm>
          <a:prstGeom prst="rect">
            <a:avLst/>
          </a:prstGeom>
          <a:noFill/>
          <a:ln>
            <a:noFill/>
          </a:ln>
        </p:spPr>
      </p:pic>
      <p:cxnSp>
        <p:nvCxnSpPr>
          <p:cNvPr id="441" name="Google Shape;441;g289c248d2f2_0_499"/>
          <p:cNvCxnSpPr/>
          <p:nvPr/>
        </p:nvCxnSpPr>
        <p:spPr>
          <a:xfrm flipH="1">
            <a:off x="2937947" y="1450250"/>
            <a:ext cx="545100" cy="10842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g289c248d2f2_0_499"/>
          <p:cNvCxnSpPr/>
          <p:nvPr/>
        </p:nvCxnSpPr>
        <p:spPr>
          <a:xfrm rot="10800000">
            <a:off x="3693286" y="2952919"/>
            <a:ext cx="2278800" cy="8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289c248d2f2_0_52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448" name="Google Shape;448;g289c248d2f2_0_52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49" name="Google Shape;449;g289c248d2f2_0_520"/>
          <p:cNvPicPr preferRelativeResize="0"/>
          <p:nvPr/>
        </p:nvPicPr>
        <p:blipFill>
          <a:blip r:embed="rId5">
            <a:alphaModFix/>
          </a:blip>
          <a:stretch>
            <a:fillRect/>
          </a:stretch>
        </p:blipFill>
        <p:spPr>
          <a:xfrm>
            <a:off x="-8" y="-8"/>
            <a:ext cx="951625" cy="617375"/>
          </a:xfrm>
          <a:prstGeom prst="rect">
            <a:avLst/>
          </a:prstGeom>
          <a:noFill/>
          <a:ln>
            <a:noFill/>
          </a:ln>
        </p:spPr>
      </p:pic>
      <p:sp>
        <p:nvSpPr>
          <p:cNvPr id="450" name="Google Shape;450;g289c248d2f2_0_52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451" name="Google Shape;451;g289c248d2f2_0_520"/>
          <p:cNvSpPr/>
          <p:nvPr/>
        </p:nvSpPr>
        <p:spPr>
          <a:xfrm>
            <a:off x="5786972" y="9621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37</a:t>
            </a:r>
            <a:endParaRPr sz="900"/>
          </a:p>
        </p:txBody>
      </p:sp>
      <p:sp>
        <p:nvSpPr>
          <p:cNvPr id="452" name="Google Shape;452;g289c248d2f2_0_520"/>
          <p:cNvSpPr/>
          <p:nvPr/>
        </p:nvSpPr>
        <p:spPr>
          <a:xfrm>
            <a:off x="6723660" y="21905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38</a:t>
            </a:r>
            <a:endParaRPr sz="900"/>
          </a:p>
        </p:txBody>
      </p:sp>
      <p:sp>
        <p:nvSpPr>
          <p:cNvPr id="453" name="Google Shape;453;g289c248d2f2_0_520"/>
          <p:cNvSpPr txBox="1"/>
          <p:nvPr/>
        </p:nvSpPr>
        <p:spPr>
          <a:xfrm>
            <a:off x="7152714" y="2125750"/>
            <a:ext cx="1424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the description</a:t>
            </a:r>
            <a:endParaRPr sz="800"/>
          </a:p>
        </p:txBody>
      </p:sp>
      <p:sp>
        <p:nvSpPr>
          <p:cNvPr id="454" name="Google Shape;454;g289c248d2f2_0_520"/>
          <p:cNvSpPr txBox="1"/>
          <p:nvPr/>
        </p:nvSpPr>
        <p:spPr>
          <a:xfrm>
            <a:off x="6277782" y="1128550"/>
            <a:ext cx="10263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name </a:t>
            </a:r>
            <a:endParaRPr sz="800"/>
          </a:p>
        </p:txBody>
      </p:sp>
      <p:cxnSp>
        <p:nvCxnSpPr>
          <p:cNvPr id="455" name="Google Shape;455;g289c248d2f2_0_520"/>
          <p:cNvCxnSpPr/>
          <p:nvPr/>
        </p:nvCxnSpPr>
        <p:spPr>
          <a:xfrm flipH="1">
            <a:off x="2937947" y="1450250"/>
            <a:ext cx="545100" cy="1084200"/>
          </a:xfrm>
          <a:prstGeom prst="straightConnector1">
            <a:avLst/>
          </a:prstGeom>
          <a:noFill/>
          <a:ln cap="flat" cmpd="sng" w="9525">
            <a:solidFill>
              <a:schemeClr val="dk2"/>
            </a:solidFill>
            <a:prstDash val="solid"/>
            <a:round/>
            <a:headEnd len="med" w="med" type="none"/>
            <a:tailEnd len="med" w="med" type="triangle"/>
          </a:ln>
        </p:spPr>
      </p:cxnSp>
      <p:pic>
        <p:nvPicPr>
          <p:cNvPr id="456" name="Google Shape;456;g289c248d2f2_0_520"/>
          <p:cNvPicPr preferRelativeResize="0"/>
          <p:nvPr/>
        </p:nvPicPr>
        <p:blipFill>
          <a:blip r:embed="rId6">
            <a:alphaModFix/>
          </a:blip>
          <a:stretch>
            <a:fillRect/>
          </a:stretch>
        </p:blipFill>
        <p:spPr>
          <a:xfrm>
            <a:off x="148051" y="1184775"/>
            <a:ext cx="5443999" cy="3801251"/>
          </a:xfrm>
          <a:prstGeom prst="rect">
            <a:avLst/>
          </a:prstGeom>
          <a:noFill/>
          <a:ln>
            <a:noFill/>
          </a:ln>
        </p:spPr>
      </p:pic>
      <p:cxnSp>
        <p:nvCxnSpPr>
          <p:cNvPr id="457" name="Google Shape;457;g289c248d2f2_0_520"/>
          <p:cNvCxnSpPr>
            <a:stCxn id="451" idx="3"/>
          </p:cNvCxnSpPr>
          <p:nvPr/>
        </p:nvCxnSpPr>
        <p:spPr>
          <a:xfrm flipH="1">
            <a:off x="3573448" y="1378769"/>
            <a:ext cx="2285400" cy="69960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g289c248d2f2_0_520"/>
          <p:cNvCxnSpPr>
            <a:stCxn id="452" idx="3"/>
          </p:cNvCxnSpPr>
          <p:nvPr/>
        </p:nvCxnSpPr>
        <p:spPr>
          <a:xfrm rot="10800000">
            <a:off x="3820136" y="2414869"/>
            <a:ext cx="2975400" cy="19230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g289c248d2f2_0_520"/>
          <p:cNvSpPr/>
          <p:nvPr/>
        </p:nvSpPr>
        <p:spPr>
          <a:xfrm>
            <a:off x="7249860" y="43241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39</a:t>
            </a:r>
            <a:endParaRPr sz="900"/>
          </a:p>
        </p:txBody>
      </p:sp>
      <p:sp>
        <p:nvSpPr>
          <p:cNvPr id="460" name="Google Shape;460;g289c248d2f2_0_520"/>
          <p:cNvSpPr txBox="1"/>
          <p:nvPr/>
        </p:nvSpPr>
        <p:spPr>
          <a:xfrm>
            <a:off x="7678914" y="4259300"/>
            <a:ext cx="1424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there</a:t>
            </a:r>
            <a:endParaRPr sz="800"/>
          </a:p>
        </p:txBody>
      </p:sp>
      <p:cxnSp>
        <p:nvCxnSpPr>
          <p:cNvPr id="461" name="Google Shape;461;g289c248d2f2_0_520"/>
          <p:cNvCxnSpPr>
            <a:stCxn id="459" idx="3"/>
          </p:cNvCxnSpPr>
          <p:nvPr/>
        </p:nvCxnSpPr>
        <p:spPr>
          <a:xfrm rot="10800000">
            <a:off x="859736" y="4605119"/>
            <a:ext cx="6462000" cy="13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289c248d2f2_0_54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467" name="Google Shape;467;g289c248d2f2_0_54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68" name="Google Shape;468;g289c248d2f2_0_543"/>
          <p:cNvPicPr preferRelativeResize="0"/>
          <p:nvPr/>
        </p:nvPicPr>
        <p:blipFill>
          <a:blip r:embed="rId5">
            <a:alphaModFix/>
          </a:blip>
          <a:stretch>
            <a:fillRect/>
          </a:stretch>
        </p:blipFill>
        <p:spPr>
          <a:xfrm>
            <a:off x="-8" y="-8"/>
            <a:ext cx="951625" cy="617375"/>
          </a:xfrm>
          <a:prstGeom prst="rect">
            <a:avLst/>
          </a:prstGeom>
          <a:noFill/>
          <a:ln>
            <a:noFill/>
          </a:ln>
        </p:spPr>
      </p:pic>
      <p:sp>
        <p:nvSpPr>
          <p:cNvPr id="469" name="Google Shape;469;g289c248d2f2_0_54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470" name="Google Shape;470;g289c248d2f2_0_543"/>
          <p:cNvSpPr/>
          <p:nvPr/>
        </p:nvSpPr>
        <p:spPr>
          <a:xfrm>
            <a:off x="2235872" y="20200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41</a:t>
            </a:r>
            <a:endParaRPr sz="900"/>
          </a:p>
        </p:txBody>
      </p:sp>
      <p:sp>
        <p:nvSpPr>
          <p:cNvPr id="471" name="Google Shape;471;g289c248d2f2_0_543"/>
          <p:cNvSpPr/>
          <p:nvPr/>
        </p:nvSpPr>
        <p:spPr>
          <a:xfrm>
            <a:off x="5602260" y="39100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42</a:t>
            </a:r>
            <a:endParaRPr sz="900"/>
          </a:p>
        </p:txBody>
      </p:sp>
      <p:sp>
        <p:nvSpPr>
          <p:cNvPr id="472" name="Google Shape;472;g289c248d2f2_0_543"/>
          <p:cNvSpPr txBox="1"/>
          <p:nvPr/>
        </p:nvSpPr>
        <p:spPr>
          <a:xfrm>
            <a:off x="319639" y="1743400"/>
            <a:ext cx="1424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Name</a:t>
            </a:r>
            <a:endParaRPr sz="800"/>
          </a:p>
        </p:txBody>
      </p:sp>
      <p:sp>
        <p:nvSpPr>
          <p:cNvPr id="473" name="Google Shape;473;g289c248d2f2_0_543"/>
          <p:cNvSpPr txBox="1"/>
          <p:nvPr/>
        </p:nvSpPr>
        <p:spPr>
          <a:xfrm>
            <a:off x="2726670" y="2070550"/>
            <a:ext cx="18453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ansible-image</a:t>
            </a:r>
            <a:endParaRPr sz="800"/>
          </a:p>
        </p:txBody>
      </p:sp>
      <p:sp>
        <p:nvSpPr>
          <p:cNvPr id="474" name="Google Shape;474;g289c248d2f2_0_543"/>
          <p:cNvSpPr/>
          <p:nvPr/>
        </p:nvSpPr>
        <p:spPr>
          <a:xfrm>
            <a:off x="633585" y="20200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40</a:t>
            </a:r>
            <a:endParaRPr sz="900"/>
          </a:p>
        </p:txBody>
      </p:sp>
      <p:sp>
        <p:nvSpPr>
          <p:cNvPr id="475" name="Google Shape;475;g289c248d2f2_0_543"/>
          <p:cNvSpPr txBox="1"/>
          <p:nvPr/>
        </p:nvSpPr>
        <p:spPr>
          <a:xfrm>
            <a:off x="6093039" y="4064925"/>
            <a:ext cx="1424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there</a:t>
            </a:r>
            <a:endParaRPr sz="800"/>
          </a:p>
        </p:txBody>
      </p:sp>
      <p:pic>
        <p:nvPicPr>
          <p:cNvPr id="476" name="Google Shape;476;g289c248d2f2_0_543"/>
          <p:cNvPicPr preferRelativeResize="0"/>
          <p:nvPr/>
        </p:nvPicPr>
        <p:blipFill>
          <a:blip r:embed="rId6">
            <a:alphaModFix/>
          </a:blip>
          <a:stretch>
            <a:fillRect/>
          </a:stretch>
        </p:blipFill>
        <p:spPr>
          <a:xfrm>
            <a:off x="152400" y="2759569"/>
            <a:ext cx="5040077" cy="1693151"/>
          </a:xfrm>
          <a:prstGeom prst="rect">
            <a:avLst/>
          </a:prstGeom>
          <a:noFill/>
          <a:ln>
            <a:noFill/>
          </a:ln>
        </p:spPr>
      </p:pic>
      <p:cxnSp>
        <p:nvCxnSpPr>
          <p:cNvPr id="477" name="Google Shape;477;g289c248d2f2_0_543"/>
          <p:cNvCxnSpPr>
            <a:stCxn id="474" idx="4"/>
          </p:cNvCxnSpPr>
          <p:nvPr/>
        </p:nvCxnSpPr>
        <p:spPr>
          <a:xfrm flipH="1">
            <a:off x="762585" y="2508100"/>
            <a:ext cx="116400" cy="15066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g289c248d2f2_0_543"/>
          <p:cNvCxnSpPr>
            <a:stCxn id="470" idx="4"/>
          </p:cNvCxnSpPr>
          <p:nvPr/>
        </p:nvCxnSpPr>
        <p:spPr>
          <a:xfrm>
            <a:off x="2481272" y="2508100"/>
            <a:ext cx="583800" cy="14019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g289c248d2f2_0_543"/>
          <p:cNvCxnSpPr/>
          <p:nvPr/>
        </p:nvCxnSpPr>
        <p:spPr>
          <a:xfrm flipH="1">
            <a:off x="4874460" y="4154075"/>
            <a:ext cx="727800" cy="18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g289c248d2f2_0_47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485" name="Google Shape;485;g289c248d2f2_0_47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86" name="Google Shape;486;g289c248d2f2_0_479"/>
          <p:cNvPicPr preferRelativeResize="0"/>
          <p:nvPr/>
        </p:nvPicPr>
        <p:blipFill>
          <a:blip r:embed="rId5">
            <a:alphaModFix/>
          </a:blip>
          <a:stretch>
            <a:fillRect/>
          </a:stretch>
        </p:blipFill>
        <p:spPr>
          <a:xfrm>
            <a:off x="-8" y="-8"/>
            <a:ext cx="951625" cy="617375"/>
          </a:xfrm>
          <a:prstGeom prst="rect">
            <a:avLst/>
          </a:prstGeom>
          <a:noFill/>
          <a:ln>
            <a:noFill/>
          </a:ln>
        </p:spPr>
      </p:pic>
      <p:sp>
        <p:nvSpPr>
          <p:cNvPr id="487" name="Google Shape;487;g289c248d2f2_0_47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488" name="Google Shape;488;g289c248d2f2_0_479"/>
          <p:cNvPicPr preferRelativeResize="0"/>
          <p:nvPr/>
        </p:nvPicPr>
        <p:blipFill>
          <a:blip r:embed="rId6">
            <a:alphaModFix/>
          </a:blip>
          <a:stretch>
            <a:fillRect/>
          </a:stretch>
        </p:blipFill>
        <p:spPr>
          <a:xfrm>
            <a:off x="547301" y="979125"/>
            <a:ext cx="4011976" cy="4011976"/>
          </a:xfrm>
          <a:prstGeom prst="rect">
            <a:avLst/>
          </a:prstGeom>
          <a:noFill/>
          <a:ln>
            <a:noFill/>
          </a:ln>
        </p:spPr>
      </p:pic>
      <p:pic>
        <p:nvPicPr>
          <p:cNvPr id="489" name="Google Shape;489;g289c248d2f2_0_479"/>
          <p:cNvPicPr preferRelativeResize="0"/>
          <p:nvPr/>
        </p:nvPicPr>
        <p:blipFill>
          <a:blip r:embed="rId7">
            <a:alphaModFix/>
          </a:blip>
          <a:stretch>
            <a:fillRect/>
          </a:stretch>
        </p:blipFill>
        <p:spPr>
          <a:xfrm>
            <a:off x="5294802" y="1622075"/>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289c248d2f2_0_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78" name="Google Shape;78;g289c248d2f2_0_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g289c248d2f2_0_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0" name="Google Shape;80;g289c248d2f2_0_7"/>
          <p:cNvPicPr preferRelativeResize="0"/>
          <p:nvPr/>
        </p:nvPicPr>
        <p:blipFill>
          <a:blip r:embed="rId5">
            <a:alphaModFix/>
          </a:blip>
          <a:stretch>
            <a:fillRect/>
          </a:stretch>
        </p:blipFill>
        <p:spPr>
          <a:xfrm>
            <a:off x="-8" y="-8"/>
            <a:ext cx="951625" cy="617375"/>
          </a:xfrm>
          <a:prstGeom prst="rect">
            <a:avLst/>
          </a:prstGeom>
          <a:noFill/>
          <a:ln>
            <a:noFill/>
          </a:ln>
        </p:spPr>
      </p:pic>
      <p:sp>
        <p:nvSpPr>
          <p:cNvPr id="81" name="Google Shape;81;g289c248d2f2_0_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t>
            </a:r>
            <a:r>
              <a:rPr lang="en"/>
              <a:t>ey points about Ansible inventory</a:t>
            </a:r>
            <a:endParaRPr/>
          </a:p>
        </p:txBody>
      </p:sp>
      <p:sp>
        <p:nvSpPr>
          <p:cNvPr id="82" name="Google Shape;82;g289c248d2f2_0_7"/>
          <p:cNvSpPr txBox="1"/>
          <p:nvPr/>
        </p:nvSpPr>
        <p:spPr>
          <a:xfrm>
            <a:off x="0" y="1031700"/>
            <a:ext cx="8395800" cy="4156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Static vs. Dynamic Inventory</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Static Inventory</a:t>
            </a:r>
            <a:r>
              <a:rPr lang="en" sz="1100">
                <a:solidFill>
                  <a:schemeClr val="dk1"/>
                </a:solidFill>
              </a:rPr>
              <a:t>: This is the traditional method, where you manually list your hosts in an INI or YAML format. This works well for a stable set of hosts.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Dynamic Inventory</a:t>
            </a:r>
            <a:r>
              <a:rPr lang="en" sz="1100">
                <a:solidFill>
                  <a:schemeClr val="dk1"/>
                </a:solidFill>
              </a:rPr>
              <a:t>: In cloud environments or other rapidly changing infrastructures, the set of hosts might change frequently. Ansible provides a way to generate an inventory dynamically from external sources like AWS, Azure, Google Cloud, etc.</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Hosts and Groups</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Hosts</a:t>
            </a:r>
            <a:r>
              <a:rPr lang="en" sz="1100">
                <a:solidFill>
                  <a:schemeClr val="dk1"/>
                </a:solidFill>
              </a:rPr>
              <a:t>: These are the machines on which you'll run commands. They can be specified using IP addresses or DNS names.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Groups</a:t>
            </a:r>
            <a:r>
              <a:rPr lang="en" sz="1100">
                <a:solidFill>
                  <a:schemeClr val="dk1"/>
                </a:solidFill>
              </a:rPr>
              <a:t>: To make management easier, hosts can be grouped. For instance, all web servers can be in one group, and all database servers in another. This allows for targeting specific kinds of machines with specific tasks.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Group Variables and Host Variables</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These allow you to define specific variables for particular hosts or groups. For instance, all machines in the 'web' group might get a variable defining a certain package version, while a specific host might have a unique configuration.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Default Inventory File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By default, Ansible looks for an inventory file at </a:t>
            </a:r>
            <a:r>
              <a:rPr lang="en" sz="1100">
                <a:solidFill>
                  <a:srgbClr val="188038"/>
                </a:solidFill>
                <a:latin typeface="Roboto Mono"/>
                <a:ea typeface="Roboto Mono"/>
                <a:cs typeface="Roboto Mono"/>
                <a:sym typeface="Roboto Mono"/>
              </a:rPr>
              <a:t>/etc/ansible/hosts</a:t>
            </a:r>
            <a:r>
              <a:rPr lang="en" sz="1100">
                <a:solidFill>
                  <a:schemeClr val="dk1"/>
                </a:solidFill>
              </a:rPr>
              <a:t>, but you can specify a different inventory using the </a:t>
            </a:r>
            <a:r>
              <a:rPr lang="en" sz="1100">
                <a:solidFill>
                  <a:srgbClr val="188038"/>
                </a:solidFill>
                <a:latin typeface="Roboto Mono"/>
                <a:ea typeface="Roboto Mono"/>
                <a:cs typeface="Roboto Mono"/>
                <a:sym typeface="Roboto Mono"/>
              </a:rPr>
              <a:t>-i</a:t>
            </a:r>
            <a:r>
              <a:rPr lang="en" sz="1100">
                <a:solidFill>
                  <a:schemeClr val="dk1"/>
                </a:solidFill>
              </a:rPr>
              <a:t> option with </a:t>
            </a:r>
            <a:r>
              <a:rPr lang="en" sz="1100">
                <a:solidFill>
                  <a:srgbClr val="188038"/>
                </a:solidFill>
                <a:latin typeface="Roboto Mono"/>
                <a:ea typeface="Roboto Mono"/>
                <a:cs typeface="Roboto Mono"/>
                <a:sym typeface="Roboto Mono"/>
              </a:rPr>
              <a:t>ansible</a:t>
            </a:r>
            <a:r>
              <a:rPr lang="en" sz="1100">
                <a:solidFill>
                  <a:schemeClr val="dk1"/>
                </a:solidFill>
              </a:rPr>
              <a:t> and </a:t>
            </a:r>
            <a:r>
              <a:rPr lang="en" sz="1100">
                <a:solidFill>
                  <a:srgbClr val="188038"/>
                </a:solidFill>
                <a:latin typeface="Roboto Mono"/>
                <a:ea typeface="Roboto Mono"/>
                <a:cs typeface="Roboto Mono"/>
                <a:sym typeface="Roboto Mono"/>
              </a:rPr>
              <a:t>ansible-playbook</a:t>
            </a:r>
            <a:r>
              <a:rPr lang="en" sz="1100">
                <a:solidFill>
                  <a:schemeClr val="dk1"/>
                </a:solidFill>
              </a:rPr>
              <a:t> commands or by setting it in the </a:t>
            </a:r>
            <a:r>
              <a:rPr lang="en" sz="1100">
                <a:solidFill>
                  <a:srgbClr val="188038"/>
                </a:solidFill>
                <a:latin typeface="Roboto Mono"/>
                <a:ea typeface="Roboto Mono"/>
                <a:cs typeface="Roboto Mono"/>
                <a:sym typeface="Roboto Mono"/>
              </a:rPr>
              <a:t>ansible.cfg</a:t>
            </a:r>
            <a:r>
              <a:rPr lang="en" sz="1100">
                <a:solidFill>
                  <a:schemeClr val="dk1"/>
                </a:solidFill>
              </a:rPr>
              <a:t> configuration file.</a:t>
            </a:r>
            <a:endParaRPr sz="1100">
              <a:solidFill>
                <a:schemeClr val="dk1"/>
              </a:solidFill>
            </a:endParaRPr>
          </a:p>
          <a:p>
            <a:pPr indent="0" lvl="0" marL="0" rtl="0" algn="l">
              <a:spcBef>
                <a:spcPts val="1200"/>
              </a:spcBef>
              <a:spcAft>
                <a:spcPts val="0"/>
              </a:spcAft>
              <a:buNone/>
            </a:pPr>
            <a:r>
              <a:t/>
            </a:r>
            <a:endParaRPr b="1" sz="1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g289c248d2f2_0_116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495" name="Google Shape;495;g289c248d2f2_0_116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g289c248d2f2_0_116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497" name="Google Shape;497;g289c248d2f2_0_1167"/>
          <p:cNvPicPr preferRelativeResize="0"/>
          <p:nvPr/>
        </p:nvPicPr>
        <p:blipFill>
          <a:blip r:embed="rId5">
            <a:alphaModFix/>
          </a:blip>
          <a:stretch>
            <a:fillRect/>
          </a:stretch>
        </p:blipFill>
        <p:spPr>
          <a:xfrm>
            <a:off x="-8" y="-8"/>
            <a:ext cx="951625" cy="617375"/>
          </a:xfrm>
          <a:prstGeom prst="rect">
            <a:avLst/>
          </a:prstGeom>
          <a:noFill/>
          <a:ln>
            <a:noFill/>
          </a:ln>
        </p:spPr>
      </p:pic>
      <p:sp>
        <p:nvSpPr>
          <p:cNvPr id="498" name="Google Shape;498;g289c248d2f2_0_1167"/>
          <p:cNvSpPr/>
          <p:nvPr/>
        </p:nvSpPr>
        <p:spPr>
          <a:xfrm>
            <a:off x="1431725" y="2085800"/>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STATIC </a:t>
            </a:r>
            <a:r>
              <a:rPr lang="en"/>
              <a:t> INVENTORY</a:t>
            </a:r>
            <a:endParaRPr/>
          </a:p>
        </p:txBody>
      </p:sp>
      <p:sp>
        <p:nvSpPr>
          <p:cNvPr id="499" name="Google Shape;499;g289c248d2f2_0_1167"/>
          <p:cNvSpPr txBox="1"/>
          <p:nvPr/>
        </p:nvSpPr>
        <p:spPr>
          <a:xfrm>
            <a:off x="0" y="1031700"/>
            <a:ext cx="8395800" cy="4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89c248d2f2_0_117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505" name="Google Shape;505;g289c248d2f2_0_117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g289c248d2f2_0_117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507" name="Google Shape;507;g289c248d2f2_0_1177"/>
          <p:cNvPicPr preferRelativeResize="0"/>
          <p:nvPr/>
        </p:nvPicPr>
        <p:blipFill>
          <a:blip r:embed="rId5">
            <a:alphaModFix/>
          </a:blip>
          <a:stretch>
            <a:fillRect/>
          </a:stretch>
        </p:blipFill>
        <p:spPr>
          <a:xfrm>
            <a:off x="-8" y="-8"/>
            <a:ext cx="951625" cy="617375"/>
          </a:xfrm>
          <a:prstGeom prst="rect">
            <a:avLst/>
          </a:prstGeom>
          <a:noFill/>
          <a:ln>
            <a:noFill/>
          </a:ln>
        </p:spPr>
      </p:pic>
      <p:sp>
        <p:nvSpPr>
          <p:cNvPr id="508" name="Google Shape;508;g289c248d2f2_0_117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points about Ansible inventory</a:t>
            </a:r>
            <a:endParaRPr/>
          </a:p>
        </p:txBody>
      </p:sp>
      <p:sp>
        <p:nvSpPr>
          <p:cNvPr id="509" name="Google Shape;509;g289c248d2f2_0_1177"/>
          <p:cNvSpPr txBox="1"/>
          <p:nvPr/>
        </p:nvSpPr>
        <p:spPr>
          <a:xfrm>
            <a:off x="216800" y="1697050"/>
            <a:ext cx="8395800" cy="275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Static Inventory</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A static inventory is the traditional way of defining the hosts and groups in a plaintext file (by default, </a:t>
            </a:r>
            <a:r>
              <a:rPr lang="en" sz="1100">
                <a:solidFill>
                  <a:srgbClr val="188038"/>
                </a:solidFill>
                <a:latin typeface="Roboto Mono"/>
                <a:ea typeface="Roboto Mono"/>
                <a:cs typeface="Roboto Mono"/>
                <a:sym typeface="Roboto Mono"/>
              </a:rPr>
              <a:t>/etc/ansible/hosts</a:t>
            </a:r>
            <a:r>
              <a:rPr lang="en" sz="1100">
                <a:solidFill>
                  <a:schemeClr val="dk1"/>
                </a:solidFill>
              </a:rPr>
              <a:t>). In this file, you can specify individual hostnames or IP addresses, and you can also define groups of hosts and even group variables.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Here's a simple example of a static inventory:</a:t>
            </a:r>
            <a:endParaRPr sz="1100">
              <a:solidFill>
                <a:schemeClr val="dk1"/>
              </a:solidFill>
            </a:endParaRPr>
          </a:p>
          <a:p>
            <a:pPr indent="0" lvl="0" marL="0" rtl="0" algn="l">
              <a:spcBef>
                <a:spcPts val="1200"/>
              </a:spcBef>
              <a:spcAft>
                <a:spcPts val="0"/>
              </a:spcAft>
              <a:buNone/>
            </a:pPr>
            <a:r>
              <a:t/>
            </a:r>
            <a:endParaRPr b="1" sz="2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g289c248d2f2_0_119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15" name="Google Shape;515;g289c248d2f2_0_119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289c248d2f2_0_1195"/>
          <p:cNvSpPr/>
          <p:nvPr/>
        </p:nvSpPr>
        <p:spPr>
          <a:xfrm>
            <a:off x="157000" y="1133050"/>
            <a:ext cx="8128500" cy="35619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lang="en" sz="3800"/>
              <a:t>How to create ansible static inventory </a:t>
            </a:r>
            <a:endParaRPr sz="3800"/>
          </a:p>
          <a:p>
            <a:pPr indent="0" lvl="0" marL="0" marR="0" rtl="0" algn="l">
              <a:lnSpc>
                <a:spcPct val="100000"/>
              </a:lnSpc>
              <a:spcBef>
                <a:spcPts val="0"/>
              </a:spcBef>
              <a:spcAft>
                <a:spcPts val="0"/>
              </a:spcAft>
              <a:buClr>
                <a:srgbClr val="000000"/>
              </a:buClr>
              <a:buSzPts val="3800"/>
              <a:buFont typeface="Arial"/>
              <a:buNone/>
            </a:pPr>
            <a:r>
              <a:rPr lang="en" sz="3800"/>
              <a:t>For this example we are going to create 1 master node and 5 target node  with the image we previously created </a:t>
            </a:r>
            <a:endParaRPr sz="3800"/>
          </a:p>
        </p:txBody>
      </p:sp>
      <p:pic>
        <p:nvPicPr>
          <p:cNvPr id="517" name="Google Shape;517;g289c248d2f2_0_1195"/>
          <p:cNvPicPr preferRelativeResize="0"/>
          <p:nvPr/>
        </p:nvPicPr>
        <p:blipFill>
          <a:blip r:embed="rId4">
            <a:alphaModFix/>
          </a:blip>
          <a:stretch>
            <a:fillRect/>
          </a:stretch>
        </p:blipFill>
        <p:spPr>
          <a:xfrm>
            <a:off x="-8" y="-8"/>
            <a:ext cx="951625" cy="617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g289c248d2f2_0_12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23" name="Google Shape;523;g289c248d2f2_0_1202"/>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89c248d2f2_0_1202"/>
          <p:cNvSpPr/>
          <p:nvPr/>
        </p:nvSpPr>
        <p:spPr>
          <a:xfrm>
            <a:off x="157000" y="1133050"/>
            <a:ext cx="8128500" cy="3561900"/>
          </a:xfrm>
          <a:prstGeom prst="snip2DiagRect">
            <a:avLst>
              <a:gd fmla="val 17211"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lang="en" sz="3800"/>
              <a:t>Login to </a:t>
            </a:r>
            <a:endParaRPr sz="3800"/>
          </a:p>
        </p:txBody>
      </p:sp>
      <p:pic>
        <p:nvPicPr>
          <p:cNvPr id="525" name="Google Shape;525;g289c248d2f2_0_1202"/>
          <p:cNvPicPr preferRelativeResize="0"/>
          <p:nvPr/>
        </p:nvPicPr>
        <p:blipFill>
          <a:blip r:embed="rId4">
            <a:alphaModFix/>
          </a:blip>
          <a:stretch>
            <a:fillRect/>
          </a:stretch>
        </p:blipFill>
        <p:spPr>
          <a:xfrm>
            <a:off x="-8" y="-8"/>
            <a:ext cx="951625" cy="617375"/>
          </a:xfrm>
          <a:prstGeom prst="rect">
            <a:avLst/>
          </a:prstGeom>
          <a:noFill/>
          <a:ln>
            <a:noFill/>
          </a:ln>
        </p:spPr>
      </p:pic>
      <p:pic>
        <p:nvPicPr>
          <p:cNvPr id="526" name="Google Shape;526;g289c248d2f2_0_1202"/>
          <p:cNvPicPr preferRelativeResize="0"/>
          <p:nvPr/>
        </p:nvPicPr>
        <p:blipFill>
          <a:blip r:embed="rId5">
            <a:alphaModFix/>
          </a:blip>
          <a:stretch>
            <a:fillRect/>
          </a:stretch>
        </p:blipFill>
        <p:spPr>
          <a:xfrm>
            <a:off x="3190875" y="1743075"/>
            <a:ext cx="2762250" cy="1657350"/>
          </a:xfrm>
          <a:prstGeom prst="rect">
            <a:avLst/>
          </a:prstGeom>
          <a:noFill/>
          <a:ln cap="flat" cmpd="sng" w="9525">
            <a:solidFill>
              <a:schemeClr val="dk2"/>
            </a:solidFill>
            <a:prstDash val="solid"/>
            <a:round/>
            <a:headEnd len="sm" w="sm" type="none"/>
            <a:tailEnd len="sm" w="sm" type="none"/>
          </a:ln>
        </p:spPr>
      </p:pic>
      <p:sp>
        <p:nvSpPr>
          <p:cNvPr id="527" name="Google Shape;527;g289c248d2f2_0_1202"/>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g289c248d2f2_0_121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533" name="Google Shape;533;g289c248d2f2_0_121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289c248d2f2_0_121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535" name="Google Shape;535;g289c248d2f2_0_1211"/>
          <p:cNvPicPr preferRelativeResize="0"/>
          <p:nvPr/>
        </p:nvPicPr>
        <p:blipFill>
          <a:blip r:embed="rId5">
            <a:alphaModFix/>
          </a:blip>
          <a:stretch>
            <a:fillRect/>
          </a:stretch>
        </p:blipFill>
        <p:spPr>
          <a:xfrm>
            <a:off x="-8" y="-8"/>
            <a:ext cx="951625" cy="617375"/>
          </a:xfrm>
          <a:prstGeom prst="rect">
            <a:avLst/>
          </a:prstGeom>
          <a:noFill/>
          <a:ln>
            <a:noFill/>
          </a:ln>
        </p:spPr>
      </p:pic>
      <p:sp>
        <p:nvSpPr>
          <p:cNvPr id="536" name="Google Shape;536;g289c248d2f2_0_1211"/>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7" name="Google Shape;537;g289c248d2f2_0_1211"/>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38" name="Google Shape;538;g289c248d2f2_0_1211"/>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539" name="Google Shape;539;g289c248d2f2_0_1211"/>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540" name="Google Shape;540;g289c248d2f2_0_1211"/>
          <p:cNvCxnSpPr>
            <a:stCxn id="537"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g289c248d2f2_0_1211"/>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42" name="Google Shape;542;g289c248d2f2_0_1211"/>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543" name="Google Shape;543;g289c248d2f2_0_1211"/>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44" name="Google Shape;544;g289c248d2f2_0_1211"/>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545" name="Google Shape;545;g289c248d2f2_0_1211"/>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546" name="Google Shape;546;g289c248d2f2_0_1211"/>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
        <p:nvSpPr>
          <p:cNvPr id="547" name="Google Shape;547;g289c248d2f2_0_121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g289c248d2f2_0_123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553" name="Google Shape;553;g289c248d2f2_0_123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4" name="Google Shape;554;g289c248d2f2_0_123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555" name="Google Shape;555;g289c248d2f2_0_1230"/>
          <p:cNvPicPr preferRelativeResize="0"/>
          <p:nvPr/>
        </p:nvPicPr>
        <p:blipFill>
          <a:blip r:embed="rId5">
            <a:alphaModFix/>
          </a:blip>
          <a:stretch>
            <a:fillRect/>
          </a:stretch>
        </p:blipFill>
        <p:spPr>
          <a:xfrm>
            <a:off x="-8" y="-8"/>
            <a:ext cx="951625" cy="617375"/>
          </a:xfrm>
          <a:prstGeom prst="rect">
            <a:avLst/>
          </a:prstGeom>
          <a:noFill/>
          <a:ln>
            <a:noFill/>
          </a:ln>
        </p:spPr>
      </p:pic>
      <p:sp>
        <p:nvSpPr>
          <p:cNvPr id="556" name="Google Shape;556;g289c248d2f2_0_1230"/>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7" name="Google Shape;557;g289c248d2f2_0_1230"/>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58" name="Google Shape;558;g289c248d2f2_0_1230"/>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559" name="Google Shape;559;g289c248d2f2_0_1230"/>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560" name="Google Shape;560;g289c248d2f2_0_1230"/>
          <p:cNvCxnSpPr>
            <a:stCxn id="557"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561" name="Google Shape;561;g289c248d2f2_0_1230"/>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2" name="Google Shape;562;g289c248d2f2_0_1230"/>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563" name="Google Shape;563;g289c248d2f2_0_1230"/>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64" name="Google Shape;564;g289c248d2f2_0_1230"/>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565" name="Google Shape;565;g289c248d2f2_0_1230"/>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g289c248d2f2_0_1230"/>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g289c248d2f2_0_123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g289c248d2f2_0_124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573" name="Google Shape;573;g289c248d2f2_0_124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574" name="Google Shape;574;g289c248d2f2_0_1249"/>
          <p:cNvPicPr preferRelativeResize="0"/>
          <p:nvPr/>
        </p:nvPicPr>
        <p:blipFill>
          <a:blip r:embed="rId5">
            <a:alphaModFix/>
          </a:blip>
          <a:stretch>
            <a:fillRect/>
          </a:stretch>
        </p:blipFill>
        <p:spPr>
          <a:xfrm>
            <a:off x="-8" y="-8"/>
            <a:ext cx="951625" cy="617375"/>
          </a:xfrm>
          <a:prstGeom prst="rect">
            <a:avLst/>
          </a:prstGeom>
          <a:noFill/>
          <a:ln>
            <a:noFill/>
          </a:ln>
        </p:spPr>
      </p:pic>
      <p:sp>
        <p:nvSpPr>
          <p:cNvPr id="575" name="Google Shape;575;g289c248d2f2_0_124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576" name="Google Shape;576;g289c248d2f2_0_1249"/>
          <p:cNvSpPr/>
          <p:nvPr/>
        </p:nvSpPr>
        <p:spPr>
          <a:xfrm>
            <a:off x="3142660" y="19438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6</a:t>
            </a:r>
            <a:endParaRPr sz="900"/>
          </a:p>
        </p:txBody>
      </p:sp>
      <p:pic>
        <p:nvPicPr>
          <p:cNvPr id="577" name="Google Shape;577;g289c248d2f2_0_1249"/>
          <p:cNvPicPr preferRelativeResize="0"/>
          <p:nvPr/>
        </p:nvPicPr>
        <p:blipFill>
          <a:blip r:embed="rId6">
            <a:alphaModFix/>
          </a:blip>
          <a:stretch>
            <a:fillRect/>
          </a:stretch>
        </p:blipFill>
        <p:spPr>
          <a:xfrm>
            <a:off x="1934951" y="2479675"/>
            <a:ext cx="6729569" cy="2421725"/>
          </a:xfrm>
          <a:prstGeom prst="rect">
            <a:avLst/>
          </a:prstGeom>
          <a:noFill/>
          <a:ln>
            <a:noFill/>
          </a:ln>
        </p:spPr>
      </p:pic>
      <p:sp>
        <p:nvSpPr>
          <p:cNvPr id="578" name="Google Shape;578;g289c248d2f2_0_1249"/>
          <p:cNvSpPr/>
          <p:nvPr/>
        </p:nvSpPr>
        <p:spPr>
          <a:xfrm>
            <a:off x="802560" y="38531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a:t>
            </a:r>
            <a:endParaRPr sz="900"/>
          </a:p>
        </p:txBody>
      </p:sp>
      <p:sp>
        <p:nvSpPr>
          <p:cNvPr id="579" name="Google Shape;579;g289c248d2f2_0_1249"/>
          <p:cNvSpPr/>
          <p:nvPr/>
        </p:nvSpPr>
        <p:spPr>
          <a:xfrm>
            <a:off x="8014347" y="1892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7</a:t>
            </a:r>
            <a:endParaRPr sz="900"/>
          </a:p>
        </p:txBody>
      </p:sp>
      <p:cxnSp>
        <p:nvCxnSpPr>
          <p:cNvPr id="580" name="Google Shape;580;g289c248d2f2_0_1249"/>
          <p:cNvCxnSpPr/>
          <p:nvPr/>
        </p:nvCxnSpPr>
        <p:spPr>
          <a:xfrm flipH="1" rot="10800000">
            <a:off x="1293360" y="4059350"/>
            <a:ext cx="732600" cy="378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g289c248d2f2_0_1249"/>
          <p:cNvCxnSpPr/>
          <p:nvPr/>
        </p:nvCxnSpPr>
        <p:spPr>
          <a:xfrm flipH="1">
            <a:off x="3326684" y="2360444"/>
            <a:ext cx="234900" cy="83190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g289c248d2f2_0_1249"/>
          <p:cNvCxnSpPr>
            <a:stCxn id="579" idx="5"/>
          </p:cNvCxnSpPr>
          <p:nvPr/>
        </p:nvCxnSpPr>
        <p:spPr>
          <a:xfrm flipH="1">
            <a:off x="8335771" y="2309269"/>
            <a:ext cx="97500" cy="471900"/>
          </a:xfrm>
          <a:prstGeom prst="straightConnector1">
            <a:avLst/>
          </a:prstGeom>
          <a:noFill/>
          <a:ln cap="flat" cmpd="sng" w="9525">
            <a:solidFill>
              <a:schemeClr val="dk2"/>
            </a:solidFill>
            <a:prstDash val="solid"/>
            <a:round/>
            <a:headEnd len="med" w="med" type="none"/>
            <a:tailEnd len="med" w="med" type="triangle"/>
          </a:ln>
        </p:spPr>
      </p:cxnSp>
      <p:sp>
        <p:nvSpPr>
          <p:cNvPr id="583" name="Google Shape;583;g289c248d2f2_0_1249"/>
          <p:cNvSpPr txBox="1"/>
          <p:nvPr/>
        </p:nvSpPr>
        <p:spPr>
          <a:xfrm>
            <a:off x="3633350" y="1981150"/>
            <a:ext cx="159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Please make sure to select the image you created  previously</a:t>
            </a:r>
            <a:endParaRPr sz="600"/>
          </a:p>
        </p:txBody>
      </p:sp>
      <p:sp>
        <p:nvSpPr>
          <p:cNvPr id="584" name="Google Shape;584;g289c248d2f2_0_1249"/>
          <p:cNvSpPr txBox="1"/>
          <p:nvPr/>
        </p:nvSpPr>
        <p:spPr>
          <a:xfrm>
            <a:off x="7655450" y="1533925"/>
            <a:ext cx="951600" cy="1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Click here </a:t>
            </a:r>
            <a:endParaRPr sz="900"/>
          </a:p>
        </p:txBody>
      </p:sp>
      <p:sp>
        <p:nvSpPr>
          <p:cNvPr id="585" name="Google Shape;585;g289c248d2f2_0_1249"/>
          <p:cNvSpPr txBox="1"/>
          <p:nvPr/>
        </p:nvSpPr>
        <p:spPr>
          <a:xfrm>
            <a:off x="545750" y="3573525"/>
            <a:ext cx="1061700" cy="1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here</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g289c248d2f2_0_1266"/>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591" name="Google Shape;591;g289c248d2f2_0_1266"/>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592" name="Google Shape;592;g289c248d2f2_0_1266"/>
          <p:cNvPicPr preferRelativeResize="0"/>
          <p:nvPr/>
        </p:nvPicPr>
        <p:blipFill>
          <a:blip r:embed="rId5">
            <a:alphaModFix/>
          </a:blip>
          <a:stretch>
            <a:fillRect/>
          </a:stretch>
        </p:blipFill>
        <p:spPr>
          <a:xfrm>
            <a:off x="-8" y="-8"/>
            <a:ext cx="951625" cy="617375"/>
          </a:xfrm>
          <a:prstGeom prst="rect">
            <a:avLst/>
          </a:prstGeom>
          <a:noFill/>
          <a:ln>
            <a:noFill/>
          </a:ln>
        </p:spPr>
      </p:pic>
      <p:sp>
        <p:nvSpPr>
          <p:cNvPr id="593" name="Google Shape;593;g289c248d2f2_0_1266"/>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594" name="Google Shape;594;g289c248d2f2_0_1266"/>
          <p:cNvSpPr/>
          <p:nvPr/>
        </p:nvSpPr>
        <p:spPr>
          <a:xfrm>
            <a:off x="3142660" y="19438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6</a:t>
            </a:r>
            <a:endParaRPr sz="900"/>
          </a:p>
        </p:txBody>
      </p:sp>
      <p:sp>
        <p:nvSpPr>
          <p:cNvPr id="595" name="Google Shape;595;g289c248d2f2_0_1266"/>
          <p:cNvSpPr/>
          <p:nvPr/>
        </p:nvSpPr>
        <p:spPr>
          <a:xfrm>
            <a:off x="4837022" y="115988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8</a:t>
            </a:r>
            <a:endParaRPr sz="900"/>
          </a:p>
        </p:txBody>
      </p:sp>
      <p:cxnSp>
        <p:nvCxnSpPr>
          <p:cNvPr id="596" name="Google Shape;596;g289c248d2f2_0_1266"/>
          <p:cNvCxnSpPr/>
          <p:nvPr/>
        </p:nvCxnSpPr>
        <p:spPr>
          <a:xfrm flipH="1">
            <a:off x="3326684" y="2360444"/>
            <a:ext cx="234900" cy="831900"/>
          </a:xfrm>
          <a:prstGeom prst="straightConnector1">
            <a:avLst/>
          </a:prstGeom>
          <a:noFill/>
          <a:ln cap="flat" cmpd="sng" w="9525">
            <a:solidFill>
              <a:schemeClr val="dk2"/>
            </a:solidFill>
            <a:prstDash val="solid"/>
            <a:round/>
            <a:headEnd len="med" w="med" type="none"/>
            <a:tailEnd len="med" w="med" type="triangle"/>
          </a:ln>
        </p:spPr>
      </p:cxnSp>
      <p:sp>
        <p:nvSpPr>
          <p:cNvPr id="597" name="Google Shape;597;g289c248d2f2_0_1266"/>
          <p:cNvSpPr txBox="1"/>
          <p:nvPr/>
        </p:nvSpPr>
        <p:spPr>
          <a:xfrm>
            <a:off x="3633350" y="1981150"/>
            <a:ext cx="159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Please make sure to select the image you created  previously</a:t>
            </a:r>
            <a:endParaRPr sz="600"/>
          </a:p>
        </p:txBody>
      </p:sp>
      <p:sp>
        <p:nvSpPr>
          <p:cNvPr id="598" name="Google Shape;598;g289c248d2f2_0_1266"/>
          <p:cNvSpPr txBox="1"/>
          <p:nvPr/>
        </p:nvSpPr>
        <p:spPr>
          <a:xfrm>
            <a:off x="6578900" y="1159900"/>
            <a:ext cx="2437200" cy="20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instance as previously shown on others slide but this time around enter 6 here to create 6 instances at the same time </a:t>
            </a:r>
            <a:endParaRPr sz="900"/>
          </a:p>
        </p:txBody>
      </p:sp>
      <p:pic>
        <p:nvPicPr>
          <p:cNvPr id="599" name="Google Shape;599;g289c248d2f2_0_1266"/>
          <p:cNvPicPr preferRelativeResize="0"/>
          <p:nvPr/>
        </p:nvPicPr>
        <p:blipFill>
          <a:blip r:embed="rId6">
            <a:alphaModFix/>
          </a:blip>
          <a:stretch>
            <a:fillRect/>
          </a:stretch>
        </p:blipFill>
        <p:spPr>
          <a:xfrm>
            <a:off x="2938077" y="1779525"/>
            <a:ext cx="3609948" cy="3211576"/>
          </a:xfrm>
          <a:prstGeom prst="rect">
            <a:avLst/>
          </a:prstGeom>
          <a:noFill/>
          <a:ln>
            <a:noFill/>
          </a:ln>
        </p:spPr>
      </p:pic>
      <p:cxnSp>
        <p:nvCxnSpPr>
          <p:cNvPr id="600" name="Google Shape;600;g289c248d2f2_0_1266"/>
          <p:cNvCxnSpPr>
            <a:stCxn id="595" idx="5"/>
          </p:cNvCxnSpPr>
          <p:nvPr/>
        </p:nvCxnSpPr>
        <p:spPr>
          <a:xfrm>
            <a:off x="5255946" y="1576507"/>
            <a:ext cx="515400" cy="7560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g289c248d2f2_0_1266"/>
          <p:cNvCxnSpPr/>
          <p:nvPr/>
        </p:nvCxnSpPr>
        <p:spPr>
          <a:xfrm>
            <a:off x="5327822" y="1403938"/>
            <a:ext cx="1378200" cy="76200"/>
          </a:xfrm>
          <a:prstGeom prst="straightConnector1">
            <a:avLst/>
          </a:prstGeom>
          <a:noFill/>
          <a:ln cap="flat" cmpd="sng" w="9525">
            <a:solidFill>
              <a:schemeClr val="dk2"/>
            </a:solidFill>
            <a:prstDash val="solid"/>
            <a:round/>
            <a:headEnd len="med" w="med" type="none"/>
            <a:tailEnd len="med" w="med" type="triangle"/>
          </a:ln>
        </p:spPr>
      </p:cxnSp>
      <p:pic>
        <p:nvPicPr>
          <p:cNvPr id="602" name="Google Shape;602;g289c248d2f2_0_1266"/>
          <p:cNvPicPr preferRelativeResize="0"/>
          <p:nvPr/>
        </p:nvPicPr>
        <p:blipFill>
          <a:blip r:embed="rId7">
            <a:alphaModFix/>
          </a:blip>
          <a:stretch>
            <a:fillRect/>
          </a:stretch>
        </p:blipFill>
        <p:spPr>
          <a:xfrm>
            <a:off x="152400" y="979125"/>
            <a:ext cx="2633279" cy="2018027"/>
          </a:xfrm>
          <a:prstGeom prst="rect">
            <a:avLst/>
          </a:prstGeom>
          <a:noFill/>
          <a:ln>
            <a:noFill/>
          </a:ln>
        </p:spPr>
      </p:pic>
      <p:sp>
        <p:nvSpPr>
          <p:cNvPr id="603" name="Google Shape;603;g289c248d2f2_0_1266"/>
          <p:cNvSpPr txBox="1"/>
          <p:nvPr/>
        </p:nvSpPr>
        <p:spPr>
          <a:xfrm>
            <a:off x="254175" y="3296925"/>
            <a:ext cx="2489400" cy="8970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This comes by default do not change </a:t>
            </a:r>
            <a:endParaRPr/>
          </a:p>
        </p:txBody>
      </p:sp>
      <p:cxnSp>
        <p:nvCxnSpPr>
          <p:cNvPr id="604" name="Google Shape;604;g289c248d2f2_0_1266"/>
          <p:cNvCxnSpPr/>
          <p:nvPr/>
        </p:nvCxnSpPr>
        <p:spPr>
          <a:xfrm rot="10800000">
            <a:off x="1532475" y="2242875"/>
            <a:ext cx="224400" cy="119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g289c248d2f2_0_128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610" name="Google Shape;610;g289c248d2f2_0_128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611" name="Google Shape;611;g289c248d2f2_0_1284"/>
          <p:cNvPicPr preferRelativeResize="0"/>
          <p:nvPr/>
        </p:nvPicPr>
        <p:blipFill>
          <a:blip r:embed="rId5">
            <a:alphaModFix/>
          </a:blip>
          <a:stretch>
            <a:fillRect/>
          </a:stretch>
        </p:blipFill>
        <p:spPr>
          <a:xfrm>
            <a:off x="-8" y="-8"/>
            <a:ext cx="951625" cy="617375"/>
          </a:xfrm>
          <a:prstGeom prst="rect">
            <a:avLst/>
          </a:prstGeom>
          <a:noFill/>
          <a:ln>
            <a:noFill/>
          </a:ln>
        </p:spPr>
      </p:pic>
      <p:sp>
        <p:nvSpPr>
          <p:cNvPr id="612" name="Google Shape;612;g289c248d2f2_0_128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613" name="Google Shape;613;g289c248d2f2_0_1284"/>
          <p:cNvSpPr/>
          <p:nvPr/>
        </p:nvSpPr>
        <p:spPr>
          <a:xfrm>
            <a:off x="309022" y="2083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9</a:t>
            </a:r>
            <a:endParaRPr sz="900"/>
          </a:p>
        </p:txBody>
      </p:sp>
      <p:sp>
        <p:nvSpPr>
          <p:cNvPr id="614" name="Google Shape;614;g289c248d2f2_0_1284"/>
          <p:cNvSpPr txBox="1"/>
          <p:nvPr/>
        </p:nvSpPr>
        <p:spPr>
          <a:xfrm>
            <a:off x="139513" y="18070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615" name="Google Shape;615;g289c248d2f2_0_1284"/>
          <p:cNvPicPr preferRelativeResize="0"/>
          <p:nvPr/>
        </p:nvPicPr>
        <p:blipFill>
          <a:blip r:embed="rId6">
            <a:alphaModFix/>
          </a:blip>
          <a:stretch>
            <a:fillRect/>
          </a:stretch>
        </p:blipFill>
        <p:spPr>
          <a:xfrm>
            <a:off x="1803263" y="1980900"/>
            <a:ext cx="4901274" cy="2934063"/>
          </a:xfrm>
          <a:prstGeom prst="rect">
            <a:avLst/>
          </a:prstGeom>
          <a:noFill/>
          <a:ln>
            <a:noFill/>
          </a:ln>
        </p:spPr>
      </p:pic>
      <p:sp>
        <p:nvSpPr>
          <p:cNvPr id="616" name="Google Shape;616;g289c248d2f2_0_1284"/>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a:t>
            </a:r>
            <a:endParaRPr sz="900"/>
          </a:p>
        </p:txBody>
      </p:sp>
      <p:sp>
        <p:nvSpPr>
          <p:cNvPr id="617" name="Google Shape;617;g289c248d2f2_0_1284"/>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618" name="Google Shape;618;g289c248d2f2_0_1284"/>
          <p:cNvCxnSpPr>
            <a:stCxn id="613" idx="6"/>
          </p:cNvCxnSpPr>
          <p:nvPr/>
        </p:nvCxnSpPr>
        <p:spPr>
          <a:xfrm>
            <a:off x="799822" y="2327700"/>
            <a:ext cx="1151400" cy="2217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g289c248d2f2_0_1284"/>
          <p:cNvCxnSpPr>
            <a:stCxn id="616" idx="3"/>
          </p:cNvCxnSpPr>
          <p:nvPr/>
        </p:nvCxnSpPr>
        <p:spPr>
          <a:xfrm flipH="1">
            <a:off x="3580948" y="1735569"/>
            <a:ext cx="54900" cy="10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g289c248d2f2_0_1298"/>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625" name="Google Shape;625;g289c248d2f2_0_1298"/>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626" name="Google Shape;626;g289c248d2f2_0_1298"/>
          <p:cNvPicPr preferRelativeResize="0"/>
          <p:nvPr/>
        </p:nvPicPr>
        <p:blipFill>
          <a:blip r:embed="rId5">
            <a:alphaModFix/>
          </a:blip>
          <a:stretch>
            <a:fillRect/>
          </a:stretch>
        </p:blipFill>
        <p:spPr>
          <a:xfrm>
            <a:off x="-8" y="-8"/>
            <a:ext cx="951625" cy="617375"/>
          </a:xfrm>
          <a:prstGeom prst="rect">
            <a:avLst/>
          </a:prstGeom>
          <a:noFill/>
          <a:ln>
            <a:noFill/>
          </a:ln>
        </p:spPr>
      </p:pic>
      <p:sp>
        <p:nvSpPr>
          <p:cNvPr id="627" name="Google Shape;627;g289c248d2f2_0_1298"/>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628" name="Google Shape;628;g289c248d2f2_0_1298"/>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11</a:t>
            </a:r>
            <a:endParaRPr sz="900"/>
          </a:p>
        </p:txBody>
      </p:sp>
      <p:sp>
        <p:nvSpPr>
          <p:cNvPr id="629" name="Google Shape;629;g289c248d2f2_0_1298"/>
          <p:cNvSpPr txBox="1"/>
          <p:nvPr/>
        </p:nvSpPr>
        <p:spPr>
          <a:xfrm>
            <a:off x="3394564" y="1042350"/>
            <a:ext cx="54645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 to rename each VM make sure to elect one ast ansible-master</a:t>
            </a:r>
            <a:endParaRPr sz="800"/>
          </a:p>
        </p:txBody>
      </p:sp>
      <p:pic>
        <p:nvPicPr>
          <p:cNvPr id="630" name="Google Shape;630;g289c248d2f2_0_1298"/>
          <p:cNvPicPr preferRelativeResize="0"/>
          <p:nvPr/>
        </p:nvPicPr>
        <p:blipFill>
          <a:blip r:embed="rId6">
            <a:alphaModFix/>
          </a:blip>
          <a:stretch>
            <a:fillRect/>
          </a:stretch>
        </p:blipFill>
        <p:spPr>
          <a:xfrm>
            <a:off x="547301" y="2895969"/>
            <a:ext cx="5992776" cy="2095131"/>
          </a:xfrm>
          <a:prstGeom prst="rect">
            <a:avLst/>
          </a:prstGeom>
          <a:noFill/>
          <a:ln>
            <a:noFill/>
          </a:ln>
        </p:spPr>
      </p:pic>
      <p:cxnSp>
        <p:nvCxnSpPr>
          <p:cNvPr id="631" name="Google Shape;631;g289c248d2f2_0_1298"/>
          <p:cNvCxnSpPr>
            <a:stCxn id="628" idx="4"/>
          </p:cNvCxnSpPr>
          <p:nvPr/>
        </p:nvCxnSpPr>
        <p:spPr>
          <a:xfrm flipH="1">
            <a:off x="1674572" y="1807050"/>
            <a:ext cx="2134800" cy="207300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g289c248d2f2_0_1298"/>
          <p:cNvSpPr/>
          <p:nvPr/>
        </p:nvSpPr>
        <p:spPr>
          <a:xfrm>
            <a:off x="4650872" y="20395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12</a:t>
            </a:r>
            <a:endParaRPr sz="900"/>
          </a:p>
        </p:txBody>
      </p:sp>
      <p:cxnSp>
        <p:nvCxnSpPr>
          <p:cNvPr id="633" name="Google Shape;633;g289c248d2f2_0_1298"/>
          <p:cNvCxnSpPr>
            <a:stCxn id="632" idx="3"/>
          </p:cNvCxnSpPr>
          <p:nvPr/>
        </p:nvCxnSpPr>
        <p:spPr>
          <a:xfrm flipH="1">
            <a:off x="2227948" y="2456144"/>
            <a:ext cx="2494800" cy="14091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g289c248d2f2_0_1298"/>
          <p:cNvSpPr txBox="1"/>
          <p:nvPr/>
        </p:nvSpPr>
        <p:spPr>
          <a:xfrm>
            <a:off x="5150975" y="2153100"/>
            <a:ext cx="16521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validate</a:t>
            </a:r>
            <a:endParaRPr/>
          </a:p>
        </p:txBody>
      </p:sp>
      <p:sp>
        <p:nvSpPr>
          <p:cNvPr id="635" name="Google Shape;635;g289c248d2f2_0_1298"/>
          <p:cNvSpPr/>
          <p:nvPr/>
        </p:nvSpPr>
        <p:spPr>
          <a:xfrm>
            <a:off x="7176975" y="2571750"/>
            <a:ext cx="1727100" cy="14652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Repeat the process for each VM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g289c248d2f2_0_1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88" name="Google Shape;88;g289c248d2f2_0_1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g289c248d2f2_0_1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0" name="Google Shape;90;g289c248d2f2_0_19"/>
          <p:cNvPicPr preferRelativeResize="0"/>
          <p:nvPr/>
        </p:nvPicPr>
        <p:blipFill>
          <a:blip r:embed="rId5">
            <a:alphaModFix/>
          </a:blip>
          <a:stretch>
            <a:fillRect/>
          </a:stretch>
        </p:blipFill>
        <p:spPr>
          <a:xfrm>
            <a:off x="-8" y="-8"/>
            <a:ext cx="951625" cy="617375"/>
          </a:xfrm>
          <a:prstGeom prst="rect">
            <a:avLst/>
          </a:prstGeom>
          <a:noFill/>
          <a:ln>
            <a:noFill/>
          </a:ln>
        </p:spPr>
      </p:pic>
      <p:sp>
        <p:nvSpPr>
          <p:cNvPr id="91" name="Google Shape;91;g289c248d2f2_0_1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points about Ansible inventory</a:t>
            </a:r>
            <a:endParaRPr/>
          </a:p>
        </p:txBody>
      </p:sp>
      <p:sp>
        <p:nvSpPr>
          <p:cNvPr id="92" name="Google Shape;92;g289c248d2f2_0_19"/>
          <p:cNvSpPr txBox="1"/>
          <p:nvPr/>
        </p:nvSpPr>
        <p:spPr>
          <a:xfrm>
            <a:off x="0" y="1031700"/>
            <a:ext cx="8395800" cy="41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Example of a Static Inventory</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[webservers]</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web1.example.com</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web2.example.com</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[databases]</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db1.example.com</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db2.example.com</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[all:vars]</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ansible_user=deployer</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AutoNum type="arabicPeriod"/>
            </a:pPr>
            <a:r>
              <a:rPr lang="en" sz="1100">
                <a:solidFill>
                  <a:schemeClr val="dk1"/>
                </a:solidFill>
              </a:rPr>
              <a:t>In this example, we have two groups (</a:t>
            </a:r>
            <a:r>
              <a:rPr lang="en" sz="1100">
                <a:solidFill>
                  <a:srgbClr val="188038"/>
                </a:solidFill>
                <a:latin typeface="Roboto Mono"/>
                <a:ea typeface="Roboto Mono"/>
                <a:cs typeface="Roboto Mono"/>
                <a:sym typeface="Roboto Mono"/>
              </a:rPr>
              <a:t>webservers</a:t>
            </a:r>
            <a:r>
              <a:rPr lang="en" sz="1100">
                <a:solidFill>
                  <a:schemeClr val="dk1"/>
                </a:solidFill>
              </a:rPr>
              <a:t> and </a:t>
            </a:r>
            <a:r>
              <a:rPr lang="en" sz="1100">
                <a:solidFill>
                  <a:srgbClr val="188038"/>
                </a:solidFill>
                <a:latin typeface="Roboto Mono"/>
                <a:ea typeface="Roboto Mono"/>
                <a:cs typeface="Roboto Mono"/>
                <a:sym typeface="Roboto Mono"/>
              </a:rPr>
              <a:t>databases</a:t>
            </a:r>
            <a:r>
              <a:rPr lang="en" sz="1100">
                <a:solidFill>
                  <a:schemeClr val="dk1"/>
                </a:solidFill>
              </a:rPr>
              <a:t>) and a global variable (</a:t>
            </a:r>
            <a:r>
              <a:rPr lang="en" sz="1100">
                <a:solidFill>
                  <a:srgbClr val="188038"/>
                </a:solidFill>
                <a:latin typeface="Roboto Mono"/>
                <a:ea typeface="Roboto Mono"/>
                <a:cs typeface="Roboto Mono"/>
                <a:sym typeface="Roboto Mono"/>
              </a:rPr>
              <a:t>ansible_user</a:t>
            </a:r>
            <a:r>
              <a:rPr lang="en" sz="1100">
                <a:solidFill>
                  <a:schemeClr val="dk1"/>
                </a:solidFill>
              </a:rPr>
              <a:t>) defined for all hosts.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Dynamic Inventory Scripts</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These are typically scripts (or sometimes configurations) that pull host information from external sources. When called with </a:t>
            </a:r>
            <a:r>
              <a:rPr lang="en" sz="1100">
                <a:solidFill>
                  <a:srgbClr val="188038"/>
                </a:solidFill>
                <a:latin typeface="Roboto Mono"/>
                <a:ea typeface="Roboto Mono"/>
                <a:cs typeface="Roboto Mono"/>
                <a:sym typeface="Roboto Mono"/>
              </a:rPr>
              <a:t>--list</a:t>
            </a:r>
            <a:r>
              <a:rPr lang="en" sz="1100">
                <a:solidFill>
                  <a:schemeClr val="dk1"/>
                </a:solidFill>
              </a:rPr>
              <a:t>, the script should output a JSON representation of the inventory.</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Using the right type of inventory for the right environment can make Ansible much more powerful, especially when combined with dynamically created infrastructure in cloud environments.</a:t>
            </a:r>
            <a:endParaRPr sz="1100">
              <a:solidFill>
                <a:schemeClr val="dk1"/>
              </a:solidFill>
            </a:endParaRPr>
          </a:p>
          <a:p>
            <a:pPr indent="0" lvl="0" marL="0" rtl="0" algn="l">
              <a:spcBef>
                <a:spcPts val="1200"/>
              </a:spcBef>
              <a:spcAft>
                <a:spcPts val="0"/>
              </a:spcAft>
              <a:buNone/>
            </a:pPr>
            <a:r>
              <a:t/>
            </a:r>
            <a:endParaRPr b="1"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g289c248d2f2_0_131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641" name="Google Shape;641;g289c248d2f2_0_131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642" name="Google Shape;642;g289c248d2f2_0_1313"/>
          <p:cNvPicPr preferRelativeResize="0"/>
          <p:nvPr/>
        </p:nvPicPr>
        <p:blipFill>
          <a:blip r:embed="rId5">
            <a:alphaModFix/>
          </a:blip>
          <a:stretch>
            <a:fillRect/>
          </a:stretch>
        </p:blipFill>
        <p:spPr>
          <a:xfrm>
            <a:off x="-8" y="-8"/>
            <a:ext cx="951625" cy="617375"/>
          </a:xfrm>
          <a:prstGeom prst="rect">
            <a:avLst/>
          </a:prstGeom>
          <a:noFill/>
          <a:ln>
            <a:noFill/>
          </a:ln>
        </p:spPr>
      </p:pic>
      <p:sp>
        <p:nvSpPr>
          <p:cNvPr id="643" name="Google Shape;643;g289c248d2f2_0_131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644" name="Google Shape;644;g289c248d2f2_0_1313"/>
          <p:cNvPicPr preferRelativeResize="0"/>
          <p:nvPr/>
        </p:nvPicPr>
        <p:blipFill>
          <a:blip r:embed="rId6">
            <a:alphaModFix/>
          </a:blip>
          <a:stretch>
            <a:fillRect/>
          </a:stretch>
        </p:blipFill>
        <p:spPr>
          <a:xfrm>
            <a:off x="427676" y="1590975"/>
            <a:ext cx="6988382" cy="3519750"/>
          </a:xfrm>
          <a:prstGeom prst="rect">
            <a:avLst/>
          </a:prstGeom>
          <a:noFill/>
          <a:ln>
            <a:noFill/>
          </a:ln>
        </p:spPr>
      </p:pic>
      <p:sp>
        <p:nvSpPr>
          <p:cNvPr id="645" name="Google Shape;645;g289c248d2f2_0_1313"/>
          <p:cNvSpPr/>
          <p:nvPr/>
        </p:nvSpPr>
        <p:spPr>
          <a:xfrm>
            <a:off x="7775050" y="2138150"/>
            <a:ext cx="1203600" cy="1846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Look at mine I am a fancy guy</a:t>
            </a:r>
            <a:endParaRPr sz="1300"/>
          </a:p>
          <a:p>
            <a:pPr indent="0" lvl="0" marL="0" rtl="0" algn="ctr">
              <a:spcBef>
                <a:spcPts val="0"/>
              </a:spcBef>
              <a:spcAft>
                <a:spcPts val="0"/>
              </a:spcAft>
              <a:buNone/>
            </a:pPr>
            <a:r>
              <a:rPr lang="en" sz="1300"/>
              <a:t>Looooooool</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g289c248d2f2_0_132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651" name="Google Shape;651;g289c248d2f2_0_132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652" name="Google Shape;652;g289c248d2f2_0_1323"/>
          <p:cNvPicPr preferRelativeResize="0"/>
          <p:nvPr/>
        </p:nvPicPr>
        <p:blipFill>
          <a:blip r:embed="rId5">
            <a:alphaModFix/>
          </a:blip>
          <a:stretch>
            <a:fillRect/>
          </a:stretch>
        </p:blipFill>
        <p:spPr>
          <a:xfrm>
            <a:off x="-8" y="-8"/>
            <a:ext cx="951625" cy="617375"/>
          </a:xfrm>
          <a:prstGeom prst="rect">
            <a:avLst/>
          </a:prstGeom>
          <a:noFill/>
          <a:ln>
            <a:noFill/>
          </a:ln>
        </p:spPr>
      </p:pic>
      <p:sp>
        <p:nvSpPr>
          <p:cNvPr id="653" name="Google Shape;653;g289c248d2f2_0_132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654" name="Google Shape;654;g289c248d2f2_0_1323"/>
          <p:cNvPicPr preferRelativeResize="0"/>
          <p:nvPr/>
        </p:nvPicPr>
        <p:blipFill>
          <a:blip r:embed="rId6">
            <a:alphaModFix/>
          </a:blip>
          <a:stretch>
            <a:fillRect/>
          </a:stretch>
        </p:blipFill>
        <p:spPr>
          <a:xfrm>
            <a:off x="152400" y="979125"/>
            <a:ext cx="6991416" cy="3611777"/>
          </a:xfrm>
          <a:prstGeom prst="rect">
            <a:avLst/>
          </a:prstGeom>
          <a:noFill/>
          <a:ln>
            <a:noFill/>
          </a:ln>
        </p:spPr>
      </p:pic>
      <p:sp>
        <p:nvSpPr>
          <p:cNvPr id="655" name="Google Shape;655;g289c248d2f2_0_1323"/>
          <p:cNvSpPr/>
          <p:nvPr/>
        </p:nvSpPr>
        <p:spPr>
          <a:xfrm>
            <a:off x="7274972" y="10165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13</a:t>
            </a:r>
            <a:endParaRPr sz="900"/>
          </a:p>
        </p:txBody>
      </p:sp>
      <p:sp>
        <p:nvSpPr>
          <p:cNvPr id="656" name="Google Shape;656;g289c248d2f2_0_1323"/>
          <p:cNvSpPr/>
          <p:nvPr/>
        </p:nvSpPr>
        <p:spPr>
          <a:xfrm>
            <a:off x="7389997" y="29108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14</a:t>
            </a:r>
            <a:endParaRPr sz="900"/>
          </a:p>
        </p:txBody>
      </p:sp>
      <p:sp>
        <p:nvSpPr>
          <p:cNvPr id="657" name="Google Shape;657;g289c248d2f2_0_1323"/>
          <p:cNvSpPr/>
          <p:nvPr/>
        </p:nvSpPr>
        <p:spPr>
          <a:xfrm>
            <a:off x="7497522" y="4012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15</a:t>
            </a:r>
            <a:endParaRPr sz="900"/>
          </a:p>
        </p:txBody>
      </p:sp>
      <p:cxnSp>
        <p:nvCxnSpPr>
          <p:cNvPr id="658" name="Google Shape;658;g289c248d2f2_0_1323"/>
          <p:cNvCxnSpPr>
            <a:stCxn id="655" idx="3"/>
          </p:cNvCxnSpPr>
          <p:nvPr/>
        </p:nvCxnSpPr>
        <p:spPr>
          <a:xfrm rot="10800000">
            <a:off x="7027348" y="1413019"/>
            <a:ext cx="319500" cy="20100"/>
          </a:xfrm>
          <a:prstGeom prst="straightConnector1">
            <a:avLst/>
          </a:prstGeom>
          <a:noFill/>
          <a:ln cap="flat" cmpd="sng" w="9525">
            <a:solidFill>
              <a:schemeClr val="dk2"/>
            </a:solidFill>
            <a:prstDash val="solid"/>
            <a:round/>
            <a:headEnd len="med" w="med" type="none"/>
            <a:tailEnd len="med" w="med" type="triangle"/>
          </a:ln>
        </p:spPr>
      </p:cxnSp>
      <p:sp>
        <p:nvSpPr>
          <p:cNvPr id="659" name="Google Shape;659;g289c248d2f2_0_1323"/>
          <p:cNvSpPr txBox="1"/>
          <p:nvPr/>
        </p:nvSpPr>
        <p:spPr>
          <a:xfrm>
            <a:off x="7864775" y="1024225"/>
            <a:ext cx="139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Click on the wheel</a:t>
            </a:r>
            <a:endParaRPr sz="900"/>
          </a:p>
        </p:txBody>
      </p:sp>
      <p:cxnSp>
        <p:nvCxnSpPr>
          <p:cNvPr id="660" name="Google Shape;660;g289c248d2f2_0_1323"/>
          <p:cNvCxnSpPr>
            <a:stCxn id="656" idx="3"/>
          </p:cNvCxnSpPr>
          <p:nvPr/>
        </p:nvCxnSpPr>
        <p:spPr>
          <a:xfrm rot="10800000">
            <a:off x="4171773" y="3222119"/>
            <a:ext cx="3290100" cy="1053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g289c248d2f2_0_1323"/>
          <p:cNvSpPr txBox="1"/>
          <p:nvPr/>
        </p:nvSpPr>
        <p:spPr>
          <a:xfrm>
            <a:off x="7894675" y="2885750"/>
            <a:ext cx="12111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Mimic this configuration</a:t>
            </a:r>
            <a:endParaRPr/>
          </a:p>
        </p:txBody>
      </p:sp>
      <p:cxnSp>
        <p:nvCxnSpPr>
          <p:cNvPr id="662" name="Google Shape;662;g289c248d2f2_0_1323"/>
          <p:cNvCxnSpPr/>
          <p:nvPr/>
        </p:nvCxnSpPr>
        <p:spPr>
          <a:xfrm flipH="1">
            <a:off x="4493022" y="4256700"/>
            <a:ext cx="3004500" cy="19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289c248d2f2_0_1342"/>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668" name="Google Shape;668;g289c248d2f2_0_1342"/>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669" name="Google Shape;669;g289c248d2f2_0_1342"/>
          <p:cNvPicPr preferRelativeResize="0"/>
          <p:nvPr/>
        </p:nvPicPr>
        <p:blipFill>
          <a:blip r:embed="rId5">
            <a:alphaModFix/>
          </a:blip>
          <a:stretch>
            <a:fillRect/>
          </a:stretch>
        </p:blipFill>
        <p:spPr>
          <a:xfrm>
            <a:off x="-8" y="-8"/>
            <a:ext cx="951625" cy="617375"/>
          </a:xfrm>
          <a:prstGeom prst="rect">
            <a:avLst/>
          </a:prstGeom>
          <a:noFill/>
          <a:ln>
            <a:noFill/>
          </a:ln>
        </p:spPr>
      </p:pic>
      <p:sp>
        <p:nvSpPr>
          <p:cNvPr id="670" name="Google Shape;670;g289c248d2f2_0_1342"/>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671" name="Google Shape;671;g289c248d2f2_0_1342"/>
          <p:cNvSpPr/>
          <p:nvPr/>
        </p:nvSpPr>
        <p:spPr>
          <a:xfrm>
            <a:off x="7274972" y="10165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a:t>
            </a:r>
            <a:endParaRPr sz="900"/>
          </a:p>
        </p:txBody>
      </p:sp>
      <p:sp>
        <p:nvSpPr>
          <p:cNvPr id="672" name="Google Shape;672;g289c248d2f2_0_1342"/>
          <p:cNvSpPr/>
          <p:nvPr/>
        </p:nvSpPr>
        <p:spPr>
          <a:xfrm>
            <a:off x="7389997" y="29108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14</a:t>
            </a:r>
            <a:endParaRPr sz="900"/>
          </a:p>
        </p:txBody>
      </p:sp>
      <p:sp>
        <p:nvSpPr>
          <p:cNvPr id="673" name="Google Shape;673;g289c248d2f2_0_1342"/>
          <p:cNvSpPr txBox="1"/>
          <p:nvPr/>
        </p:nvSpPr>
        <p:spPr>
          <a:xfrm>
            <a:off x="7864775" y="1024225"/>
            <a:ext cx="139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Copy each of these IP address </a:t>
            </a:r>
            <a:endParaRPr sz="900"/>
          </a:p>
        </p:txBody>
      </p:sp>
      <p:cxnSp>
        <p:nvCxnSpPr>
          <p:cNvPr id="674" name="Google Shape;674;g289c248d2f2_0_1342"/>
          <p:cNvCxnSpPr>
            <a:stCxn id="672" idx="3"/>
          </p:cNvCxnSpPr>
          <p:nvPr/>
        </p:nvCxnSpPr>
        <p:spPr>
          <a:xfrm rot="10800000">
            <a:off x="4171773" y="3222119"/>
            <a:ext cx="3290100" cy="105300"/>
          </a:xfrm>
          <a:prstGeom prst="straightConnector1">
            <a:avLst/>
          </a:prstGeom>
          <a:noFill/>
          <a:ln cap="flat" cmpd="sng" w="9525">
            <a:solidFill>
              <a:schemeClr val="dk2"/>
            </a:solidFill>
            <a:prstDash val="solid"/>
            <a:round/>
            <a:headEnd len="med" w="med" type="none"/>
            <a:tailEnd len="med" w="med" type="triangle"/>
          </a:ln>
        </p:spPr>
      </p:cxnSp>
      <p:sp>
        <p:nvSpPr>
          <p:cNvPr id="675" name="Google Shape;675;g289c248d2f2_0_1342"/>
          <p:cNvSpPr txBox="1"/>
          <p:nvPr/>
        </p:nvSpPr>
        <p:spPr>
          <a:xfrm>
            <a:off x="7894675" y="2885750"/>
            <a:ext cx="12111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Mimic this configuration</a:t>
            </a:r>
            <a:endParaRPr/>
          </a:p>
        </p:txBody>
      </p:sp>
      <p:pic>
        <p:nvPicPr>
          <p:cNvPr id="676" name="Google Shape;676;g289c248d2f2_0_1342"/>
          <p:cNvPicPr preferRelativeResize="0"/>
          <p:nvPr/>
        </p:nvPicPr>
        <p:blipFill>
          <a:blip r:embed="rId6">
            <a:alphaModFix/>
          </a:blip>
          <a:stretch>
            <a:fillRect/>
          </a:stretch>
        </p:blipFill>
        <p:spPr>
          <a:xfrm>
            <a:off x="152400" y="1855738"/>
            <a:ext cx="9144003" cy="1736825"/>
          </a:xfrm>
          <a:prstGeom prst="rect">
            <a:avLst/>
          </a:prstGeom>
          <a:noFill/>
          <a:ln>
            <a:noFill/>
          </a:ln>
        </p:spPr>
      </p:pic>
      <p:cxnSp>
        <p:nvCxnSpPr>
          <p:cNvPr id="677" name="Google Shape;677;g289c248d2f2_0_1342"/>
          <p:cNvCxnSpPr/>
          <p:nvPr/>
        </p:nvCxnSpPr>
        <p:spPr>
          <a:xfrm flipH="1">
            <a:off x="6952648" y="1433119"/>
            <a:ext cx="394200" cy="105630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g289c248d2f2_0_1342"/>
          <p:cNvSpPr/>
          <p:nvPr/>
        </p:nvSpPr>
        <p:spPr>
          <a:xfrm>
            <a:off x="1054125" y="3730525"/>
            <a:ext cx="3214800" cy="927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Notice that I did not copy the ansible-master IP address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g289c248d2f2_0_136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84" name="Google Shape;684;g289c248d2f2_0_136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5" name="Google Shape;685;g289c248d2f2_0_1363"/>
          <p:cNvPicPr preferRelativeResize="0"/>
          <p:nvPr/>
        </p:nvPicPr>
        <p:blipFill>
          <a:blip r:embed="rId4">
            <a:alphaModFix/>
          </a:blip>
          <a:stretch>
            <a:fillRect/>
          </a:stretch>
        </p:blipFill>
        <p:spPr>
          <a:xfrm>
            <a:off x="-8" y="-8"/>
            <a:ext cx="951625" cy="617375"/>
          </a:xfrm>
          <a:prstGeom prst="rect">
            <a:avLst/>
          </a:prstGeom>
          <a:noFill/>
          <a:ln>
            <a:noFill/>
          </a:ln>
        </p:spPr>
      </p:pic>
      <p:sp>
        <p:nvSpPr>
          <p:cNvPr id="686" name="Google Shape;686;g289c248d2f2_0_1363"/>
          <p:cNvSpPr/>
          <p:nvPr/>
        </p:nvSpPr>
        <p:spPr>
          <a:xfrm>
            <a:off x="1869000" y="1682100"/>
            <a:ext cx="4078500" cy="191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LOGIN TO THE ANSIBLE-MASTER </a:t>
            </a:r>
            <a:endParaRPr/>
          </a:p>
          <a:p>
            <a:pPr indent="0" lvl="0" marL="0" rtl="0" algn="l">
              <a:spcBef>
                <a:spcPts val="0"/>
              </a:spcBef>
              <a:spcAft>
                <a:spcPts val="0"/>
              </a:spcAft>
              <a:buNone/>
            </a:pPr>
            <a:r>
              <a:rPr lang="en"/>
              <a:t>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use </a:t>
            </a:r>
            <a:r>
              <a:rPr b="1" lang="en"/>
              <a:t>ubuntu</a:t>
            </a:r>
            <a:r>
              <a:rPr lang="en"/>
              <a:t> as user when you want to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switch user to ansible </a:t>
            </a:r>
            <a:endParaRPr/>
          </a:p>
        </p:txBody>
      </p:sp>
      <p:pic>
        <p:nvPicPr>
          <p:cNvPr id="687" name="Google Shape;687;g289c248d2f2_0_1363"/>
          <p:cNvPicPr preferRelativeResize="0"/>
          <p:nvPr/>
        </p:nvPicPr>
        <p:blipFill>
          <a:blip r:embed="rId5">
            <a:alphaModFix/>
          </a:blip>
          <a:stretch>
            <a:fillRect/>
          </a:stretch>
        </p:blipFill>
        <p:spPr>
          <a:xfrm>
            <a:off x="152400" y="3748500"/>
            <a:ext cx="8839201" cy="11692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g289c248d2f2_0_138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93" name="Google Shape;693;g289c248d2f2_0_138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g289c248d2f2_0_1386"/>
          <p:cNvPicPr preferRelativeResize="0"/>
          <p:nvPr/>
        </p:nvPicPr>
        <p:blipFill>
          <a:blip r:embed="rId4">
            <a:alphaModFix/>
          </a:blip>
          <a:stretch>
            <a:fillRect/>
          </a:stretch>
        </p:blipFill>
        <p:spPr>
          <a:xfrm>
            <a:off x="-8" y="-8"/>
            <a:ext cx="951625" cy="617375"/>
          </a:xfrm>
          <a:prstGeom prst="rect">
            <a:avLst/>
          </a:prstGeom>
          <a:noFill/>
          <a:ln>
            <a:noFill/>
          </a:ln>
        </p:spPr>
      </p:pic>
      <p:sp>
        <p:nvSpPr>
          <p:cNvPr id="695" name="Google Shape;695;g289c248d2f2_0_1386"/>
          <p:cNvSpPr/>
          <p:nvPr/>
        </p:nvSpPr>
        <p:spPr>
          <a:xfrm>
            <a:off x="1883950" y="740100"/>
            <a:ext cx="4078500" cy="191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LOGIN TO THE ANSIBLE-MASTER </a:t>
            </a:r>
            <a:endParaRPr/>
          </a:p>
          <a:p>
            <a:pPr indent="0" lvl="0" marL="0" rtl="0" algn="l">
              <a:spcBef>
                <a:spcPts val="0"/>
              </a:spcBef>
              <a:spcAft>
                <a:spcPts val="0"/>
              </a:spcAft>
              <a:buNone/>
            </a:pPr>
            <a:r>
              <a:rPr lang="en"/>
              <a:t>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use </a:t>
            </a:r>
            <a:r>
              <a:rPr b="1" lang="en"/>
              <a:t>ubuntu</a:t>
            </a:r>
            <a:r>
              <a:rPr lang="en"/>
              <a:t> as user when you want to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switch user to ansible </a:t>
            </a:r>
            <a:endParaRPr/>
          </a:p>
        </p:txBody>
      </p:sp>
      <p:pic>
        <p:nvPicPr>
          <p:cNvPr id="696" name="Google Shape;696;g289c248d2f2_0_1386"/>
          <p:cNvPicPr preferRelativeResize="0"/>
          <p:nvPr/>
        </p:nvPicPr>
        <p:blipFill>
          <a:blip r:embed="rId5">
            <a:alphaModFix/>
          </a:blip>
          <a:stretch>
            <a:fillRect/>
          </a:stretch>
        </p:blipFill>
        <p:spPr>
          <a:xfrm>
            <a:off x="0" y="3191589"/>
            <a:ext cx="9144001" cy="19519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g289c248d2f2_0_137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02" name="Google Shape;702;g289c248d2f2_0_137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3" name="Google Shape;703;g289c248d2f2_0_1379"/>
          <p:cNvPicPr preferRelativeResize="0"/>
          <p:nvPr/>
        </p:nvPicPr>
        <p:blipFill>
          <a:blip r:embed="rId4">
            <a:alphaModFix/>
          </a:blip>
          <a:stretch>
            <a:fillRect/>
          </a:stretch>
        </p:blipFill>
        <p:spPr>
          <a:xfrm>
            <a:off x="-8" y="-8"/>
            <a:ext cx="951625" cy="617375"/>
          </a:xfrm>
          <a:prstGeom prst="rect">
            <a:avLst/>
          </a:prstGeom>
          <a:noFill/>
          <a:ln>
            <a:noFill/>
          </a:ln>
        </p:spPr>
      </p:pic>
      <p:sp>
        <p:nvSpPr>
          <p:cNvPr id="704" name="Google Shape;704;g289c248d2f2_0_1379"/>
          <p:cNvSpPr/>
          <p:nvPr/>
        </p:nvSpPr>
        <p:spPr>
          <a:xfrm>
            <a:off x="44875" y="1786750"/>
            <a:ext cx="7573200" cy="325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t>[defaults]</a:t>
            </a:r>
            <a:endParaRPr sz="700"/>
          </a:p>
          <a:p>
            <a:pPr indent="0" lvl="0" marL="0" rtl="0" algn="l">
              <a:spcBef>
                <a:spcPts val="0"/>
              </a:spcBef>
              <a:spcAft>
                <a:spcPts val="0"/>
              </a:spcAft>
              <a:buNone/>
            </a:pPr>
            <a:r>
              <a:rPr lang="en" sz="700"/>
              <a:t>inventory = /home/ansible/static-inventory/inventory/inventory.yml</a:t>
            </a:r>
            <a:endParaRPr sz="700"/>
          </a:p>
          <a:p>
            <a:pPr indent="0" lvl="0" marL="0" rtl="0" algn="l">
              <a:spcBef>
                <a:spcPts val="0"/>
              </a:spcBef>
              <a:spcAft>
                <a:spcPts val="0"/>
              </a:spcAft>
              <a:buClr>
                <a:schemeClr val="dk1"/>
              </a:buClr>
              <a:buSzPts val="1100"/>
              <a:buFont typeface="Arial"/>
              <a:buNone/>
            </a:pPr>
            <a:r>
              <a:rPr lang="en" sz="700"/>
              <a:t>private_key_file = /home/ansible/.ssh/id_rsa</a:t>
            </a:r>
            <a:endParaRPr sz="700"/>
          </a:p>
          <a:p>
            <a:pPr indent="0" lvl="0" marL="0" rtl="0" algn="l">
              <a:spcBef>
                <a:spcPts val="0"/>
              </a:spcBef>
              <a:spcAft>
                <a:spcPts val="0"/>
              </a:spcAft>
              <a:buClr>
                <a:schemeClr val="dk1"/>
              </a:buClr>
              <a:buSzPts val="1100"/>
              <a:buFont typeface="Arial"/>
              <a:buNone/>
            </a:pPr>
            <a:r>
              <a:rPr lang="en" sz="700"/>
              <a:t>host_key_checking = False</a:t>
            </a:r>
            <a:endParaRPr sz="700"/>
          </a:p>
          <a:p>
            <a:pPr indent="0" lvl="0" marL="0" rtl="0" algn="l">
              <a:spcBef>
                <a:spcPts val="0"/>
              </a:spcBef>
              <a:spcAft>
                <a:spcPts val="0"/>
              </a:spcAft>
              <a:buClr>
                <a:schemeClr val="dk1"/>
              </a:buClr>
              <a:buSzPts val="1100"/>
              <a:buFont typeface="Arial"/>
              <a:buNone/>
            </a:pPr>
            <a:r>
              <a:rPr lang="en" sz="700"/>
              <a:t>ansible_connection=ssh   </a:t>
            </a:r>
            <a:endParaRPr sz="700"/>
          </a:p>
          <a:p>
            <a:pPr indent="0" lvl="0" marL="0" rtl="0" algn="l">
              <a:spcBef>
                <a:spcPts val="0"/>
              </a:spcBef>
              <a:spcAft>
                <a:spcPts val="0"/>
              </a:spcAft>
              <a:buNone/>
            </a:pPr>
            <a:r>
              <a:rPr lang="en" sz="700"/>
              <a:t>ansible_ssh_user=ansible</a:t>
            </a:r>
            <a:endParaRPr sz="700"/>
          </a:p>
        </p:txBody>
      </p:sp>
      <p:sp>
        <p:nvSpPr>
          <p:cNvPr id="705" name="Google Shape;705;g289c248d2f2_0_1379"/>
          <p:cNvSpPr/>
          <p:nvPr/>
        </p:nvSpPr>
        <p:spPr>
          <a:xfrm>
            <a:off x="687800" y="956925"/>
            <a:ext cx="3708000" cy="61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ansible.cfg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g289c248d2f2_0_139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11" name="Google Shape;711;g289c248d2f2_0_139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2" name="Google Shape;712;g289c248d2f2_0_1396"/>
          <p:cNvPicPr preferRelativeResize="0"/>
          <p:nvPr/>
        </p:nvPicPr>
        <p:blipFill>
          <a:blip r:embed="rId4">
            <a:alphaModFix/>
          </a:blip>
          <a:stretch>
            <a:fillRect/>
          </a:stretch>
        </p:blipFill>
        <p:spPr>
          <a:xfrm>
            <a:off x="-8" y="-8"/>
            <a:ext cx="951625" cy="617375"/>
          </a:xfrm>
          <a:prstGeom prst="rect">
            <a:avLst/>
          </a:prstGeom>
          <a:noFill/>
          <a:ln>
            <a:noFill/>
          </a:ln>
        </p:spPr>
      </p:pic>
      <p:sp>
        <p:nvSpPr>
          <p:cNvPr id="713" name="Google Shape;713;g289c248d2f2_0_1396"/>
          <p:cNvSpPr/>
          <p:nvPr/>
        </p:nvSpPr>
        <p:spPr>
          <a:xfrm>
            <a:off x="127100" y="1891425"/>
            <a:ext cx="3708000" cy="325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t>##### ANSIBLE STATIC SAMPLE INVENTORY FILE</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rPr lang="en" sz="700"/>
              <a:t>##### Declare all target host</a:t>
            </a:r>
            <a:endParaRPr sz="700"/>
          </a:p>
          <a:p>
            <a:pPr indent="0" lvl="0" marL="0" rtl="0" algn="l">
              <a:spcBef>
                <a:spcPts val="0"/>
              </a:spcBef>
              <a:spcAft>
                <a:spcPts val="0"/>
              </a:spcAft>
              <a:buClr>
                <a:schemeClr val="dk1"/>
              </a:buClr>
              <a:buSzPts val="1100"/>
              <a:buFont typeface="Arial"/>
              <a:buNone/>
            </a:pPr>
            <a:r>
              <a:rPr lang="en" sz="700"/>
              <a:t>dev-tomcat  	ansible_host=52.87.210.227  </a:t>
            </a:r>
            <a:endParaRPr sz="700"/>
          </a:p>
          <a:p>
            <a:pPr indent="0" lvl="0" marL="0" rtl="0" algn="l">
              <a:spcBef>
                <a:spcPts val="0"/>
              </a:spcBef>
              <a:spcAft>
                <a:spcPts val="0"/>
              </a:spcAft>
              <a:buClr>
                <a:schemeClr val="dk1"/>
              </a:buClr>
              <a:buSzPts val="1100"/>
              <a:buFont typeface="Arial"/>
              <a:buNone/>
            </a:pPr>
            <a:r>
              <a:rPr lang="en" sz="700"/>
              <a:t>dev-httpd      	ansible_host=52.90.118.166</a:t>
            </a:r>
            <a:endParaRPr sz="700"/>
          </a:p>
          <a:p>
            <a:pPr indent="0" lvl="0" marL="0" rtl="0" algn="l">
              <a:spcBef>
                <a:spcPts val="0"/>
              </a:spcBef>
              <a:spcAft>
                <a:spcPts val="0"/>
              </a:spcAft>
              <a:buClr>
                <a:schemeClr val="dk1"/>
              </a:buClr>
              <a:buSzPts val="1100"/>
              <a:buFont typeface="Arial"/>
              <a:buNone/>
            </a:pPr>
            <a:r>
              <a:rPr lang="en" sz="700"/>
              <a:t>prod-tomcat 	ansible_host=52.206.48.89</a:t>
            </a:r>
            <a:endParaRPr sz="700"/>
          </a:p>
          <a:p>
            <a:pPr indent="0" lvl="0" marL="0" rtl="0" algn="l">
              <a:spcBef>
                <a:spcPts val="0"/>
              </a:spcBef>
              <a:spcAft>
                <a:spcPts val="0"/>
              </a:spcAft>
              <a:buClr>
                <a:schemeClr val="dk1"/>
              </a:buClr>
              <a:buSzPts val="1100"/>
              <a:buFont typeface="Arial"/>
              <a:buNone/>
            </a:pPr>
            <a:r>
              <a:rPr lang="en" sz="700"/>
              <a:t>prod-httpd  	                  ansible_host=34.207.223.199</a:t>
            </a:r>
            <a:endParaRPr sz="700"/>
          </a:p>
          <a:p>
            <a:pPr indent="0" lvl="0" marL="0" rtl="0" algn="l">
              <a:spcBef>
                <a:spcPts val="0"/>
              </a:spcBef>
              <a:spcAft>
                <a:spcPts val="0"/>
              </a:spcAft>
              <a:buNone/>
            </a:pPr>
            <a:r>
              <a:rPr lang="en" sz="700"/>
              <a:t>qa-pentest  	ansible_host=3.90.25.247</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[TOMCAT]</a:t>
            </a:r>
            <a:endParaRPr sz="700"/>
          </a:p>
          <a:p>
            <a:pPr indent="0" lvl="0" marL="0" rtl="0" algn="l">
              <a:spcBef>
                <a:spcPts val="0"/>
              </a:spcBef>
              <a:spcAft>
                <a:spcPts val="0"/>
              </a:spcAft>
              <a:buNone/>
            </a:pPr>
            <a:r>
              <a:rPr lang="en" sz="700">
                <a:solidFill>
                  <a:schemeClr val="dk1"/>
                </a:solidFill>
              </a:rPr>
              <a:t>dev-tomcat  </a:t>
            </a:r>
            <a:endParaRPr sz="700">
              <a:solidFill>
                <a:schemeClr val="dk1"/>
              </a:solidFill>
            </a:endParaRPr>
          </a:p>
          <a:p>
            <a:pPr indent="0" lvl="0" marL="0" rtl="0" algn="l">
              <a:spcBef>
                <a:spcPts val="0"/>
              </a:spcBef>
              <a:spcAft>
                <a:spcPts val="0"/>
              </a:spcAft>
              <a:buNone/>
            </a:pPr>
            <a:r>
              <a:rPr lang="en" sz="700">
                <a:solidFill>
                  <a:schemeClr val="dk1"/>
                </a:solidFill>
              </a:rPr>
              <a:t>prod-tomcat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solidFill>
                  <a:schemeClr val="dk1"/>
                </a:solidFill>
              </a:rPr>
              <a:t>[HTTPD]</a:t>
            </a:r>
            <a:endParaRPr sz="700">
              <a:solidFill>
                <a:schemeClr val="dk1"/>
              </a:solidFill>
            </a:endParaRPr>
          </a:p>
          <a:p>
            <a:pPr indent="0" lvl="0" marL="0" rtl="0" algn="l">
              <a:spcBef>
                <a:spcPts val="0"/>
              </a:spcBef>
              <a:spcAft>
                <a:spcPts val="0"/>
              </a:spcAft>
              <a:buNone/>
            </a:pPr>
            <a:r>
              <a:rPr lang="en" sz="700">
                <a:solidFill>
                  <a:schemeClr val="dk1"/>
                </a:solidFill>
              </a:rPr>
              <a:t>dev-httpd</a:t>
            </a:r>
            <a:endParaRPr sz="700">
              <a:solidFill>
                <a:schemeClr val="dk1"/>
              </a:solidFill>
            </a:endParaRPr>
          </a:p>
          <a:p>
            <a:pPr indent="0" lvl="0" marL="0" rtl="0" algn="l">
              <a:spcBef>
                <a:spcPts val="0"/>
              </a:spcBef>
              <a:spcAft>
                <a:spcPts val="0"/>
              </a:spcAft>
              <a:buNone/>
            </a:pPr>
            <a:r>
              <a:rPr lang="en" sz="700">
                <a:solidFill>
                  <a:schemeClr val="dk1"/>
                </a:solidFill>
              </a:rPr>
              <a:t>prod-httpd</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solidFill>
                  <a:schemeClr val="dk1"/>
                </a:solidFill>
              </a:rPr>
              <a:t>[QA]</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qa-pentest</a:t>
            </a:r>
            <a:endParaRPr sz="700">
              <a:solidFill>
                <a:schemeClr val="dk1"/>
              </a:solidFill>
            </a:endParaRPr>
          </a:p>
        </p:txBody>
      </p:sp>
      <p:sp>
        <p:nvSpPr>
          <p:cNvPr id="714" name="Google Shape;714;g289c248d2f2_0_1396"/>
          <p:cNvSpPr/>
          <p:nvPr/>
        </p:nvSpPr>
        <p:spPr>
          <a:xfrm>
            <a:off x="687800" y="956925"/>
            <a:ext cx="3708000" cy="61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ansible.cfg</a:t>
            </a:r>
            <a:endParaRPr/>
          </a:p>
        </p:txBody>
      </p:sp>
      <p:sp>
        <p:nvSpPr>
          <p:cNvPr id="715" name="Google Shape;715;g289c248d2f2_0_1396"/>
          <p:cNvSpPr/>
          <p:nvPr/>
        </p:nvSpPr>
        <p:spPr>
          <a:xfrm>
            <a:off x="5300500" y="1824150"/>
            <a:ext cx="2930700" cy="2055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Really did you just say  that Eric this is not working </a:t>
            </a:r>
            <a:endParaRPr/>
          </a:p>
          <a:p>
            <a:pPr indent="0" lvl="0" marL="0" rtl="0" algn="ctr">
              <a:spcBef>
                <a:spcPts val="0"/>
              </a:spcBef>
              <a:spcAft>
                <a:spcPts val="0"/>
              </a:spcAft>
              <a:buNone/>
            </a:pPr>
            <a:r>
              <a:rPr lang="en"/>
              <a:t>Come on </a:t>
            </a:r>
            <a:endParaRPr/>
          </a:p>
          <a:p>
            <a:pPr indent="0" lvl="0" marL="0" rtl="0" algn="ctr">
              <a:spcBef>
                <a:spcPts val="0"/>
              </a:spcBef>
              <a:spcAft>
                <a:spcPts val="0"/>
              </a:spcAft>
              <a:buNone/>
            </a:pPr>
            <a:r>
              <a:rPr lang="en"/>
              <a:t>These servers have been terminated already in AWS </a:t>
            </a:r>
            <a:endParaRPr/>
          </a:p>
          <a:p>
            <a:pPr indent="0" lvl="0" marL="0" rtl="0" algn="ctr">
              <a:spcBef>
                <a:spcPts val="0"/>
              </a:spcBef>
              <a:spcAft>
                <a:spcPts val="0"/>
              </a:spcAft>
              <a:buNone/>
            </a:pPr>
            <a:r>
              <a:rPr lang="en"/>
              <a:t>Please just follow the example with your own set of servers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g289c248d2f2_0_105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21" name="Google Shape;721;g289c248d2f2_0_105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2" name="Google Shape;722;g289c248d2f2_0_1056"/>
          <p:cNvPicPr preferRelativeResize="0"/>
          <p:nvPr/>
        </p:nvPicPr>
        <p:blipFill>
          <a:blip r:embed="rId4">
            <a:alphaModFix/>
          </a:blip>
          <a:stretch>
            <a:fillRect/>
          </a:stretch>
        </p:blipFill>
        <p:spPr>
          <a:xfrm>
            <a:off x="-8" y="-8"/>
            <a:ext cx="951625" cy="617375"/>
          </a:xfrm>
          <a:prstGeom prst="rect">
            <a:avLst/>
          </a:prstGeom>
          <a:noFill/>
          <a:ln>
            <a:noFill/>
          </a:ln>
        </p:spPr>
      </p:pic>
      <p:sp>
        <p:nvSpPr>
          <p:cNvPr id="723" name="Google Shape;723;g289c248d2f2_0_1056"/>
          <p:cNvSpPr/>
          <p:nvPr/>
        </p:nvSpPr>
        <p:spPr>
          <a:xfrm>
            <a:off x="119625" y="1614825"/>
            <a:ext cx="7573200" cy="352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t>#! /bin/bash</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rPr lang="en" sz="700"/>
              <a:t>#### update</a:t>
            </a:r>
            <a:endParaRPr sz="700"/>
          </a:p>
          <a:p>
            <a:pPr indent="0" lvl="0" marL="0" rtl="0" algn="l">
              <a:spcBef>
                <a:spcPts val="0"/>
              </a:spcBef>
              <a:spcAft>
                <a:spcPts val="0"/>
              </a:spcAft>
              <a:buClr>
                <a:schemeClr val="dk1"/>
              </a:buClr>
              <a:buSzPts val="1100"/>
              <a:buFont typeface="Arial"/>
              <a:buNone/>
            </a:pPr>
            <a:r>
              <a:rPr lang="en" sz="700"/>
              <a:t>sudo apt update -y</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rPr lang="en" sz="700"/>
              <a:t>#### install python</a:t>
            </a:r>
            <a:endParaRPr sz="700"/>
          </a:p>
          <a:p>
            <a:pPr indent="0" lvl="0" marL="0" rtl="0" algn="l">
              <a:spcBef>
                <a:spcPts val="0"/>
              </a:spcBef>
              <a:spcAft>
                <a:spcPts val="0"/>
              </a:spcAft>
              <a:buClr>
                <a:schemeClr val="dk1"/>
              </a:buClr>
              <a:buSzPts val="1100"/>
              <a:buFont typeface="Arial"/>
              <a:buNone/>
            </a:pPr>
            <a:r>
              <a:rPr lang="en" sz="700"/>
              <a:t>sudo apt install -y python3 python3-pip</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rPr lang="en" sz="700"/>
              <a:t># install ansible</a:t>
            </a:r>
            <a:endParaRPr sz="700"/>
          </a:p>
          <a:p>
            <a:pPr indent="0" lvl="0" marL="0" rtl="0" algn="l">
              <a:spcBef>
                <a:spcPts val="0"/>
              </a:spcBef>
              <a:spcAft>
                <a:spcPts val="0"/>
              </a:spcAft>
              <a:buClr>
                <a:schemeClr val="dk1"/>
              </a:buClr>
              <a:buSzPts val="1100"/>
              <a:buFont typeface="Arial"/>
              <a:buNone/>
            </a:pPr>
            <a:r>
              <a:rPr lang="en" sz="700"/>
              <a:t>curl https://bootstrap.pypa.io/get-pip.py -o get-pip.py</a:t>
            </a:r>
            <a:endParaRPr sz="700"/>
          </a:p>
          <a:p>
            <a:pPr indent="0" lvl="0" marL="0" rtl="0" algn="l">
              <a:spcBef>
                <a:spcPts val="0"/>
              </a:spcBef>
              <a:spcAft>
                <a:spcPts val="0"/>
              </a:spcAft>
              <a:buClr>
                <a:schemeClr val="dk1"/>
              </a:buClr>
              <a:buSzPts val="1100"/>
              <a:buFont typeface="Arial"/>
              <a:buNone/>
            </a:pPr>
            <a:r>
              <a:rPr lang="en" sz="700"/>
              <a:t>python3 get-pip.py --user</a:t>
            </a:r>
            <a:endParaRPr sz="700"/>
          </a:p>
          <a:p>
            <a:pPr indent="0" lvl="0" marL="0" rtl="0" algn="l">
              <a:spcBef>
                <a:spcPts val="0"/>
              </a:spcBef>
              <a:spcAft>
                <a:spcPts val="0"/>
              </a:spcAft>
              <a:buClr>
                <a:schemeClr val="dk1"/>
              </a:buClr>
              <a:buSzPts val="1100"/>
              <a:buFont typeface="Arial"/>
              <a:buNone/>
            </a:pPr>
            <a:r>
              <a:rPr lang="en" sz="700"/>
              <a:t>python3 -m pip install --user ansible</a:t>
            </a:r>
            <a:endParaRPr sz="700"/>
          </a:p>
          <a:p>
            <a:pPr indent="0" lvl="0" marL="0" rtl="0" algn="l">
              <a:spcBef>
                <a:spcPts val="0"/>
              </a:spcBef>
              <a:spcAft>
                <a:spcPts val="0"/>
              </a:spcAft>
              <a:buClr>
                <a:schemeClr val="dk1"/>
              </a:buClr>
              <a:buSzPts val="1100"/>
              <a:buFont typeface="Arial"/>
              <a:buNone/>
            </a:pPr>
            <a:r>
              <a:rPr lang="en" sz="700"/>
              <a:t>python3 -m pip install --user ansible-core</a:t>
            </a:r>
            <a:endParaRPr sz="700"/>
          </a:p>
          <a:p>
            <a:pPr indent="0" lvl="0" marL="0" rtl="0" algn="l">
              <a:spcBef>
                <a:spcPts val="0"/>
              </a:spcBef>
              <a:spcAft>
                <a:spcPts val="0"/>
              </a:spcAft>
              <a:buClr>
                <a:schemeClr val="dk1"/>
              </a:buClr>
              <a:buSzPts val="1100"/>
              <a:buFont typeface="Arial"/>
              <a:buNone/>
            </a:pPr>
            <a:r>
              <a:rPr lang="en" sz="700"/>
              <a:t>export PATH="$PATH:/home/ansible/.local/bin"</a:t>
            </a:r>
            <a:endParaRPr sz="700"/>
          </a:p>
          <a:p>
            <a:pPr indent="0" lvl="0" marL="0" rtl="0" algn="l">
              <a:spcBef>
                <a:spcPts val="0"/>
              </a:spcBef>
              <a:spcAft>
                <a:spcPts val="0"/>
              </a:spcAft>
              <a:buClr>
                <a:schemeClr val="dk1"/>
              </a:buClr>
              <a:buSzPts val="1100"/>
              <a:buFont typeface="Arial"/>
              <a:buNone/>
            </a:pPr>
            <a:r>
              <a:rPr lang="en" sz="700"/>
              <a:t>echo 'export PATH="$PATH:/home/ansible/.local/bin"' &gt;&gt; /home/ansible/.bashrc</a:t>
            </a:r>
            <a:endParaRPr sz="700"/>
          </a:p>
          <a:p>
            <a:pPr indent="0" lvl="0" marL="0" rtl="0" algn="l">
              <a:spcBef>
                <a:spcPts val="0"/>
              </a:spcBef>
              <a:spcAft>
                <a:spcPts val="0"/>
              </a:spcAft>
              <a:buClr>
                <a:schemeClr val="dk1"/>
              </a:buClr>
              <a:buSzPts val="1100"/>
              <a:buFont typeface="Arial"/>
              <a:buNone/>
            </a:pPr>
            <a:r>
              <a:rPr lang="en" sz="700"/>
              <a:t>source /home/ansible/.bashrc</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t/>
            </a:r>
            <a:endParaRPr sz="700"/>
          </a:p>
          <a:p>
            <a:pPr indent="0" lvl="0" marL="0" rtl="0" algn="l">
              <a:spcBef>
                <a:spcPts val="0"/>
              </a:spcBef>
              <a:spcAft>
                <a:spcPts val="0"/>
              </a:spcAft>
              <a:buClr>
                <a:schemeClr val="dk1"/>
              </a:buClr>
              <a:buSzPts val="1100"/>
              <a:buFont typeface="Arial"/>
              <a:buNone/>
            </a:pPr>
            <a:r>
              <a:rPr lang="en" sz="700"/>
              <a:t># install boto3</a:t>
            </a:r>
            <a:endParaRPr sz="700"/>
          </a:p>
          <a:p>
            <a:pPr indent="0" lvl="0" marL="0" rtl="0" algn="l">
              <a:spcBef>
                <a:spcPts val="0"/>
              </a:spcBef>
              <a:spcAft>
                <a:spcPts val="0"/>
              </a:spcAft>
              <a:buClr>
                <a:schemeClr val="dk1"/>
              </a:buClr>
              <a:buSzPts val="1100"/>
              <a:buFont typeface="Arial"/>
              <a:buNone/>
            </a:pPr>
            <a:r>
              <a:rPr lang="en" sz="700"/>
              <a:t>pip3 install --user boto3</a:t>
            </a:r>
            <a:endParaRPr sz="700"/>
          </a:p>
          <a:p>
            <a:pPr indent="0" lvl="0" marL="0" rtl="0" algn="l">
              <a:spcBef>
                <a:spcPts val="0"/>
              </a:spcBef>
              <a:spcAft>
                <a:spcPts val="0"/>
              </a:spcAft>
              <a:buNone/>
            </a:pPr>
            <a:r>
              <a:rPr lang="en" sz="700"/>
              <a:t>pip install boto3 botocore</a:t>
            </a:r>
            <a:endParaRPr sz="700"/>
          </a:p>
          <a:p>
            <a:pPr indent="0" lvl="0" marL="0" rtl="0" algn="l">
              <a:spcBef>
                <a:spcPts val="0"/>
              </a:spcBef>
              <a:spcAft>
                <a:spcPts val="0"/>
              </a:spcAft>
              <a:buNone/>
            </a:pPr>
            <a:r>
              <a:rPr lang="en" sz="700"/>
              <a:t>/usr/bin/python3 -m pip install boto3 botocore</a:t>
            </a:r>
            <a:endParaRPr sz="700"/>
          </a:p>
          <a:p>
            <a:pPr indent="0" lvl="0" marL="0" rtl="0" algn="l">
              <a:spcBef>
                <a:spcPts val="0"/>
              </a:spcBef>
              <a:spcAft>
                <a:spcPts val="0"/>
              </a:spcAft>
              <a:buNone/>
            </a:pPr>
            <a:r>
              <a:t/>
            </a:r>
            <a:endParaRPr sz="700"/>
          </a:p>
        </p:txBody>
      </p:sp>
      <p:sp>
        <p:nvSpPr>
          <p:cNvPr id="724" name="Google Shape;724;g289c248d2f2_0_1056"/>
          <p:cNvSpPr/>
          <p:nvPr/>
        </p:nvSpPr>
        <p:spPr>
          <a:xfrm>
            <a:off x="882175" y="799925"/>
            <a:ext cx="39249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ansible.sh file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g289c248d2f2_0_106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30" name="Google Shape;730;g289c248d2f2_0_106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g289c248d2f2_0_1065"/>
          <p:cNvPicPr preferRelativeResize="0"/>
          <p:nvPr/>
        </p:nvPicPr>
        <p:blipFill>
          <a:blip r:embed="rId4">
            <a:alphaModFix/>
          </a:blip>
          <a:stretch>
            <a:fillRect/>
          </a:stretch>
        </p:blipFill>
        <p:spPr>
          <a:xfrm>
            <a:off x="-8" y="-8"/>
            <a:ext cx="951625" cy="617375"/>
          </a:xfrm>
          <a:prstGeom prst="rect">
            <a:avLst/>
          </a:prstGeom>
          <a:noFill/>
          <a:ln>
            <a:noFill/>
          </a:ln>
        </p:spPr>
      </p:pic>
      <p:sp>
        <p:nvSpPr>
          <p:cNvPr id="732" name="Google Shape;732;g289c248d2f2_0_1065"/>
          <p:cNvSpPr/>
          <p:nvPr/>
        </p:nvSpPr>
        <p:spPr>
          <a:xfrm>
            <a:off x="119625" y="3207200"/>
            <a:ext cx="7573200" cy="19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Create a script using the content on previous slide  then run the script </a:t>
            </a:r>
            <a:endParaRPr/>
          </a:p>
        </p:txBody>
      </p:sp>
      <p:pic>
        <p:nvPicPr>
          <p:cNvPr id="733" name="Google Shape;733;g289c248d2f2_0_1065"/>
          <p:cNvPicPr preferRelativeResize="0"/>
          <p:nvPr/>
        </p:nvPicPr>
        <p:blipFill>
          <a:blip r:embed="rId5">
            <a:alphaModFix/>
          </a:blip>
          <a:stretch>
            <a:fillRect/>
          </a:stretch>
        </p:blipFill>
        <p:spPr>
          <a:xfrm>
            <a:off x="457975" y="845464"/>
            <a:ext cx="8228050" cy="2133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g289c248d2f2_0_142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39" name="Google Shape;739;g289c248d2f2_0_142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g289c248d2f2_0_1423"/>
          <p:cNvPicPr preferRelativeResize="0"/>
          <p:nvPr/>
        </p:nvPicPr>
        <p:blipFill>
          <a:blip r:embed="rId4">
            <a:alphaModFix/>
          </a:blip>
          <a:stretch>
            <a:fillRect/>
          </a:stretch>
        </p:blipFill>
        <p:spPr>
          <a:xfrm>
            <a:off x="-8" y="-8"/>
            <a:ext cx="951625" cy="617375"/>
          </a:xfrm>
          <a:prstGeom prst="rect">
            <a:avLst/>
          </a:prstGeom>
          <a:noFill/>
          <a:ln>
            <a:noFill/>
          </a:ln>
        </p:spPr>
      </p:pic>
      <p:pic>
        <p:nvPicPr>
          <p:cNvPr id="741" name="Google Shape;741;g289c248d2f2_0_1423"/>
          <p:cNvPicPr preferRelativeResize="0"/>
          <p:nvPr/>
        </p:nvPicPr>
        <p:blipFill>
          <a:blip r:embed="rId5">
            <a:alphaModFix/>
          </a:blip>
          <a:stretch>
            <a:fillRect/>
          </a:stretch>
        </p:blipFill>
        <p:spPr>
          <a:xfrm>
            <a:off x="2028875" y="241250"/>
            <a:ext cx="4460299" cy="45928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289c248d2f2_0_11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98" name="Google Shape;98;g289c248d2f2_0_11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g289c248d2f2_0_11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0" name="Google Shape;100;g289c248d2f2_0_115"/>
          <p:cNvPicPr preferRelativeResize="0"/>
          <p:nvPr/>
        </p:nvPicPr>
        <p:blipFill>
          <a:blip r:embed="rId5">
            <a:alphaModFix/>
          </a:blip>
          <a:stretch>
            <a:fillRect/>
          </a:stretch>
        </p:blipFill>
        <p:spPr>
          <a:xfrm>
            <a:off x="-8" y="-8"/>
            <a:ext cx="951625" cy="617375"/>
          </a:xfrm>
          <a:prstGeom prst="rect">
            <a:avLst/>
          </a:prstGeom>
          <a:noFill/>
          <a:ln>
            <a:noFill/>
          </a:ln>
        </p:spPr>
      </p:pic>
      <p:sp>
        <p:nvSpPr>
          <p:cNvPr id="101" name="Google Shape;101;g289c248d2f2_0_11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AMI</a:t>
            </a:r>
            <a:endParaRPr/>
          </a:p>
        </p:txBody>
      </p:sp>
      <p:sp>
        <p:nvSpPr>
          <p:cNvPr id="102" name="Google Shape;102;g289c248d2f2_0_115"/>
          <p:cNvSpPr txBox="1"/>
          <p:nvPr/>
        </p:nvSpPr>
        <p:spPr>
          <a:xfrm>
            <a:off x="0" y="1031700"/>
            <a:ext cx="8395800" cy="4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p:txBody>
      </p:sp>
      <p:pic>
        <p:nvPicPr>
          <p:cNvPr id="103" name="Google Shape;103;g289c248d2f2_0_115"/>
          <p:cNvPicPr preferRelativeResize="0"/>
          <p:nvPr/>
        </p:nvPicPr>
        <p:blipFill>
          <a:blip r:embed="rId6">
            <a:alphaModFix/>
          </a:blip>
          <a:stretch>
            <a:fillRect/>
          </a:stretch>
        </p:blipFill>
        <p:spPr>
          <a:xfrm>
            <a:off x="1540047" y="2227497"/>
            <a:ext cx="4669100" cy="2709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g289c248d2f2_0_143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47" name="Google Shape;747;g289c248d2f2_0_1432"/>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8" name="Google Shape;748;g289c248d2f2_0_1432"/>
          <p:cNvPicPr preferRelativeResize="0"/>
          <p:nvPr/>
        </p:nvPicPr>
        <p:blipFill>
          <a:blip r:embed="rId4">
            <a:alphaModFix/>
          </a:blip>
          <a:stretch>
            <a:fillRect/>
          </a:stretch>
        </p:blipFill>
        <p:spPr>
          <a:xfrm>
            <a:off x="-8" y="-8"/>
            <a:ext cx="951625" cy="617375"/>
          </a:xfrm>
          <a:prstGeom prst="rect">
            <a:avLst/>
          </a:prstGeom>
          <a:noFill/>
          <a:ln>
            <a:noFill/>
          </a:ln>
        </p:spPr>
      </p:pic>
      <p:pic>
        <p:nvPicPr>
          <p:cNvPr id="749" name="Google Shape;749;g289c248d2f2_0_1432"/>
          <p:cNvPicPr preferRelativeResize="0"/>
          <p:nvPr/>
        </p:nvPicPr>
        <p:blipFill>
          <a:blip r:embed="rId5">
            <a:alphaModFix/>
          </a:blip>
          <a:stretch>
            <a:fillRect/>
          </a:stretch>
        </p:blipFill>
        <p:spPr>
          <a:xfrm>
            <a:off x="1572825" y="711050"/>
            <a:ext cx="5148099" cy="36071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g289c248d2f2_0_144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55" name="Google Shape;755;g289c248d2f2_0_144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6" name="Google Shape;756;g289c248d2f2_0_1440"/>
          <p:cNvPicPr preferRelativeResize="0"/>
          <p:nvPr/>
        </p:nvPicPr>
        <p:blipFill>
          <a:blip r:embed="rId4">
            <a:alphaModFix/>
          </a:blip>
          <a:stretch>
            <a:fillRect/>
          </a:stretch>
        </p:blipFill>
        <p:spPr>
          <a:xfrm>
            <a:off x="-8" y="-8"/>
            <a:ext cx="951625" cy="617375"/>
          </a:xfrm>
          <a:prstGeom prst="rect">
            <a:avLst/>
          </a:prstGeom>
          <a:noFill/>
          <a:ln>
            <a:noFill/>
          </a:ln>
        </p:spPr>
      </p:pic>
      <p:pic>
        <p:nvPicPr>
          <p:cNvPr id="757" name="Google Shape;757;g289c248d2f2_0_1440"/>
          <p:cNvPicPr preferRelativeResize="0"/>
          <p:nvPr/>
        </p:nvPicPr>
        <p:blipFill>
          <a:blip r:embed="rId5">
            <a:alphaModFix/>
          </a:blip>
          <a:stretch>
            <a:fillRect/>
          </a:stretch>
        </p:blipFill>
        <p:spPr>
          <a:xfrm>
            <a:off x="1879375" y="384887"/>
            <a:ext cx="4156767" cy="4373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289c248d2f2_0_144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63" name="Google Shape;763;g289c248d2f2_0_1448"/>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4" name="Google Shape;764;g289c248d2f2_0_1448"/>
          <p:cNvPicPr preferRelativeResize="0"/>
          <p:nvPr/>
        </p:nvPicPr>
        <p:blipFill>
          <a:blip r:embed="rId4">
            <a:alphaModFix/>
          </a:blip>
          <a:stretch>
            <a:fillRect/>
          </a:stretch>
        </p:blipFill>
        <p:spPr>
          <a:xfrm>
            <a:off x="-8" y="-8"/>
            <a:ext cx="951625" cy="617375"/>
          </a:xfrm>
          <a:prstGeom prst="rect">
            <a:avLst/>
          </a:prstGeom>
          <a:noFill/>
          <a:ln>
            <a:noFill/>
          </a:ln>
        </p:spPr>
      </p:pic>
      <p:pic>
        <p:nvPicPr>
          <p:cNvPr id="765" name="Google Shape;765;g289c248d2f2_0_1448"/>
          <p:cNvPicPr preferRelativeResize="0"/>
          <p:nvPr/>
        </p:nvPicPr>
        <p:blipFill>
          <a:blip r:embed="rId5">
            <a:alphaModFix/>
          </a:blip>
          <a:stretch>
            <a:fillRect/>
          </a:stretch>
        </p:blipFill>
        <p:spPr>
          <a:xfrm>
            <a:off x="1707400" y="409549"/>
            <a:ext cx="4355650" cy="44395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g289c248d2f2_0_2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771" name="Google Shape;771;g289c248d2f2_0_2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2" name="Google Shape;772;g289c248d2f2_0_2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773" name="Google Shape;773;g289c248d2f2_0_29"/>
          <p:cNvPicPr preferRelativeResize="0"/>
          <p:nvPr/>
        </p:nvPicPr>
        <p:blipFill>
          <a:blip r:embed="rId5">
            <a:alphaModFix/>
          </a:blip>
          <a:stretch>
            <a:fillRect/>
          </a:stretch>
        </p:blipFill>
        <p:spPr>
          <a:xfrm>
            <a:off x="-8" y="-8"/>
            <a:ext cx="951625" cy="617375"/>
          </a:xfrm>
          <a:prstGeom prst="rect">
            <a:avLst/>
          </a:prstGeom>
          <a:noFill/>
          <a:ln>
            <a:noFill/>
          </a:ln>
        </p:spPr>
      </p:pic>
      <p:sp>
        <p:nvSpPr>
          <p:cNvPr id="774" name="Google Shape;774;g289c248d2f2_0_29"/>
          <p:cNvSpPr/>
          <p:nvPr/>
        </p:nvSpPr>
        <p:spPr>
          <a:xfrm>
            <a:off x="1237350" y="201850"/>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DYNAMIC INVENTORY</a:t>
            </a:r>
            <a:endParaRPr/>
          </a:p>
        </p:txBody>
      </p:sp>
      <p:sp>
        <p:nvSpPr>
          <p:cNvPr id="775" name="Google Shape;775;g289c248d2f2_0_29"/>
          <p:cNvSpPr txBox="1"/>
          <p:nvPr/>
        </p:nvSpPr>
        <p:spPr>
          <a:xfrm>
            <a:off x="0" y="1031700"/>
            <a:ext cx="8395800" cy="4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p:txBody>
      </p:sp>
      <p:pic>
        <p:nvPicPr>
          <p:cNvPr id="776" name="Google Shape;776;g289c248d2f2_0_29"/>
          <p:cNvPicPr preferRelativeResize="0"/>
          <p:nvPr/>
        </p:nvPicPr>
        <p:blipFill>
          <a:blip r:embed="rId6">
            <a:alphaModFix/>
          </a:blip>
          <a:stretch>
            <a:fillRect/>
          </a:stretch>
        </p:blipFill>
        <p:spPr>
          <a:xfrm>
            <a:off x="1176885" y="1294475"/>
            <a:ext cx="5804865" cy="3224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g289c248d2f2_0_3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782" name="Google Shape;782;g289c248d2f2_0_3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3" name="Google Shape;783;g289c248d2f2_0_3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784" name="Google Shape;784;g289c248d2f2_0_39"/>
          <p:cNvPicPr preferRelativeResize="0"/>
          <p:nvPr/>
        </p:nvPicPr>
        <p:blipFill>
          <a:blip r:embed="rId5">
            <a:alphaModFix/>
          </a:blip>
          <a:stretch>
            <a:fillRect/>
          </a:stretch>
        </p:blipFill>
        <p:spPr>
          <a:xfrm>
            <a:off x="-8" y="-8"/>
            <a:ext cx="951625" cy="617375"/>
          </a:xfrm>
          <a:prstGeom prst="rect">
            <a:avLst/>
          </a:prstGeom>
          <a:noFill/>
          <a:ln>
            <a:noFill/>
          </a:ln>
        </p:spPr>
      </p:pic>
      <p:sp>
        <p:nvSpPr>
          <p:cNvPr id="785" name="Google Shape;785;g289c248d2f2_0_3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points about Ansible inventory</a:t>
            </a:r>
            <a:endParaRPr/>
          </a:p>
        </p:txBody>
      </p:sp>
      <p:sp>
        <p:nvSpPr>
          <p:cNvPr id="786" name="Google Shape;786;g289c248d2f2_0_39"/>
          <p:cNvSpPr txBox="1"/>
          <p:nvPr/>
        </p:nvSpPr>
        <p:spPr>
          <a:xfrm>
            <a:off x="216800" y="1697050"/>
            <a:ext cx="8395800" cy="27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Dynamic inventory</a:t>
            </a:r>
            <a:r>
              <a:rPr lang="en" sz="2200">
                <a:solidFill>
                  <a:schemeClr val="dk1"/>
                </a:solidFill>
              </a:rPr>
              <a:t> in Ansible refers to retrieving or generating an inventory list (a list of hosts that Ansible can act upon) dynamically rather than keeping a static list in a file. </a:t>
            </a:r>
            <a:endParaRPr sz="2200">
              <a:solidFill>
                <a:schemeClr val="dk1"/>
              </a:solidFill>
            </a:endParaRPr>
          </a:p>
          <a:p>
            <a:pPr indent="0" lvl="0" marL="0" rtl="0" algn="l">
              <a:spcBef>
                <a:spcPts val="0"/>
              </a:spcBef>
              <a:spcAft>
                <a:spcPts val="0"/>
              </a:spcAft>
              <a:buNone/>
            </a:pPr>
            <a:r>
              <a:rPr lang="en" sz="2200">
                <a:solidFill>
                  <a:schemeClr val="dk1"/>
                </a:solidFill>
              </a:rPr>
              <a:t>This is especially useful in cloud environments, where the number of hosts or their IP addresses and other attributes might change frequently due to auto-scaling, frequent deployments, etc.</a:t>
            </a:r>
            <a:endParaRPr sz="22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g289c248d2f2_0_5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792" name="Google Shape;792;g289c248d2f2_0_5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g289c248d2f2_0_5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794" name="Google Shape;794;g289c248d2f2_0_50"/>
          <p:cNvPicPr preferRelativeResize="0"/>
          <p:nvPr/>
        </p:nvPicPr>
        <p:blipFill>
          <a:blip r:embed="rId5">
            <a:alphaModFix/>
          </a:blip>
          <a:stretch>
            <a:fillRect/>
          </a:stretch>
        </p:blipFill>
        <p:spPr>
          <a:xfrm>
            <a:off x="-8" y="-8"/>
            <a:ext cx="951625" cy="617375"/>
          </a:xfrm>
          <a:prstGeom prst="rect">
            <a:avLst/>
          </a:prstGeom>
          <a:noFill/>
          <a:ln>
            <a:noFill/>
          </a:ln>
        </p:spPr>
      </p:pic>
      <p:sp>
        <p:nvSpPr>
          <p:cNvPr id="795" name="Google Shape;795;g289c248d2f2_0_5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Key Points About Dynamic Inventory</a:t>
            </a:r>
            <a:endParaRPr b="1"/>
          </a:p>
        </p:txBody>
      </p:sp>
      <p:sp>
        <p:nvSpPr>
          <p:cNvPr id="796" name="Google Shape;796;g289c248d2f2_0_50"/>
          <p:cNvSpPr txBox="1"/>
          <p:nvPr/>
        </p:nvSpPr>
        <p:spPr>
          <a:xfrm>
            <a:off x="216800" y="1697050"/>
            <a:ext cx="8395800" cy="2758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Source of Truth</a:t>
            </a:r>
            <a:r>
              <a:rPr lang="en" sz="1100">
                <a:solidFill>
                  <a:schemeClr val="dk1"/>
                </a:solidFill>
              </a:rPr>
              <a:t>: With dynamic inventory, the source of truth about available hosts shifts from a manually maintained file to an external system or source, such as a cloud provider's API, a database, or a Configuration Management Database (CMDB).</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Scripts &amp; Plugins</a:t>
            </a:r>
            <a:r>
              <a:rPr lang="en" sz="1100">
                <a:solidFill>
                  <a:schemeClr val="dk1"/>
                </a:solidFill>
              </a:rPr>
              <a:t>: Initially, Ansible used Python scripts to fetch dynamic inventory. When you ran these scripts with the </a:t>
            </a:r>
            <a:r>
              <a:rPr lang="en" sz="1100">
                <a:solidFill>
                  <a:srgbClr val="188038"/>
                </a:solidFill>
                <a:latin typeface="Roboto Mono"/>
                <a:ea typeface="Roboto Mono"/>
                <a:cs typeface="Roboto Mono"/>
                <a:sym typeface="Roboto Mono"/>
              </a:rPr>
              <a:t>--list</a:t>
            </a:r>
            <a:r>
              <a:rPr lang="en" sz="1100">
                <a:solidFill>
                  <a:schemeClr val="dk1"/>
                </a:solidFill>
              </a:rPr>
              <a:t> argument, they returned a JSON structure representing the inventory. Ansible 2.4 introduced inventory plugins which are more flexible and efficient than the older scripts.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Cloud Integration</a:t>
            </a:r>
            <a:r>
              <a:rPr lang="en" sz="1100">
                <a:solidFill>
                  <a:schemeClr val="dk1"/>
                </a:solidFill>
              </a:rPr>
              <a:t>: One of the most common uses of dynamic inventory is to integrate with cloud providers like AWS, Azure, GCP, etc. This allows Ansible to automatically recognize and manage instances as they come up or go down.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Customization</a:t>
            </a:r>
            <a:r>
              <a:rPr lang="en" sz="1100">
                <a:solidFill>
                  <a:schemeClr val="dk1"/>
                </a:solidFill>
              </a:rPr>
              <a:t>: Even if you're not using a major cloud provider, you can create your own dynamic inventory scripts or plugins to pull host information from other sources, such as a custom database or an API.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Combining Static &amp; Dynamic</a:t>
            </a:r>
            <a:r>
              <a:rPr lang="en" sz="1100">
                <a:solidFill>
                  <a:schemeClr val="dk1"/>
                </a:solidFill>
              </a:rPr>
              <a:t>: Ansible allows combining static and dynamic inventory sources. This can be helpful in hybrid environments where some hosts are fixed, and others are dynamic.</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Caching</a:t>
            </a:r>
            <a:r>
              <a:rPr lang="en" sz="1100">
                <a:solidFill>
                  <a:schemeClr val="dk1"/>
                </a:solidFill>
              </a:rPr>
              <a:t>: Dynamic inventory results can be cached to improve performance. This ensures that if you run several Ansible commands in quick succession, Ansible doesn't need to fetch the entire inventory from the external source every time.</a:t>
            </a:r>
            <a:endParaRPr sz="1100">
              <a:solidFill>
                <a:schemeClr val="dk1"/>
              </a:solidFill>
            </a:endParaRPr>
          </a:p>
          <a:p>
            <a:pPr indent="0" lvl="0" marL="0" rtl="0" algn="l">
              <a:spcBef>
                <a:spcPts val="1200"/>
              </a:spcBef>
              <a:spcAft>
                <a:spcPts val="0"/>
              </a:spcAft>
              <a:buNone/>
            </a:pPr>
            <a:r>
              <a:t/>
            </a:r>
            <a:endParaRPr b="1" sz="13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g1b4bda15c60_0_4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02" name="Google Shape;802;g1b4bda15c60_0_4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1b4bda15c60_0_45"/>
          <p:cNvSpPr/>
          <p:nvPr/>
        </p:nvSpPr>
        <p:spPr>
          <a:xfrm>
            <a:off x="157000" y="1133050"/>
            <a:ext cx="8128500" cy="35619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lang="en" sz="3800"/>
              <a:t>How to create ansible dynamic inventory </a:t>
            </a:r>
            <a:endParaRPr sz="3800"/>
          </a:p>
          <a:p>
            <a:pPr indent="0" lvl="0" marL="0" marR="0" rtl="0" algn="l">
              <a:lnSpc>
                <a:spcPct val="100000"/>
              </a:lnSpc>
              <a:spcBef>
                <a:spcPts val="0"/>
              </a:spcBef>
              <a:spcAft>
                <a:spcPts val="0"/>
              </a:spcAft>
              <a:buClr>
                <a:srgbClr val="000000"/>
              </a:buClr>
              <a:buSzPts val="3800"/>
              <a:buFont typeface="Arial"/>
              <a:buNone/>
            </a:pPr>
            <a:r>
              <a:rPr lang="en" sz="3800"/>
              <a:t>For this example we are going to create 1 master node and 5 target node  with the image we previously created </a:t>
            </a:r>
            <a:endParaRPr sz="3800"/>
          </a:p>
        </p:txBody>
      </p:sp>
      <p:pic>
        <p:nvPicPr>
          <p:cNvPr id="804" name="Google Shape;804;g1b4bda15c60_0_45"/>
          <p:cNvPicPr preferRelativeResize="0"/>
          <p:nvPr/>
        </p:nvPicPr>
        <p:blipFill>
          <a:blip r:embed="rId4">
            <a:alphaModFix/>
          </a:blip>
          <a:stretch>
            <a:fillRect/>
          </a:stretch>
        </p:blipFill>
        <p:spPr>
          <a:xfrm>
            <a:off x="-8" y="-8"/>
            <a:ext cx="951625" cy="617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g289c248d2f2_0_56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10" name="Google Shape;810;g289c248d2f2_0_56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89c248d2f2_0_565"/>
          <p:cNvSpPr/>
          <p:nvPr/>
        </p:nvSpPr>
        <p:spPr>
          <a:xfrm>
            <a:off x="157000" y="1133050"/>
            <a:ext cx="8128500" cy="3561900"/>
          </a:xfrm>
          <a:prstGeom prst="snip2DiagRect">
            <a:avLst>
              <a:gd fmla="val 17211"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lang="en" sz="3800"/>
              <a:t>Login to </a:t>
            </a:r>
            <a:endParaRPr sz="3800"/>
          </a:p>
        </p:txBody>
      </p:sp>
      <p:pic>
        <p:nvPicPr>
          <p:cNvPr id="812" name="Google Shape;812;g289c248d2f2_0_565"/>
          <p:cNvPicPr preferRelativeResize="0"/>
          <p:nvPr/>
        </p:nvPicPr>
        <p:blipFill>
          <a:blip r:embed="rId4">
            <a:alphaModFix/>
          </a:blip>
          <a:stretch>
            <a:fillRect/>
          </a:stretch>
        </p:blipFill>
        <p:spPr>
          <a:xfrm>
            <a:off x="-8" y="-8"/>
            <a:ext cx="951625" cy="617375"/>
          </a:xfrm>
          <a:prstGeom prst="rect">
            <a:avLst/>
          </a:prstGeom>
          <a:noFill/>
          <a:ln>
            <a:noFill/>
          </a:ln>
        </p:spPr>
      </p:pic>
      <p:pic>
        <p:nvPicPr>
          <p:cNvPr id="813" name="Google Shape;813;g289c248d2f2_0_565"/>
          <p:cNvPicPr preferRelativeResize="0"/>
          <p:nvPr/>
        </p:nvPicPr>
        <p:blipFill>
          <a:blip r:embed="rId5">
            <a:alphaModFix/>
          </a:blip>
          <a:stretch>
            <a:fillRect/>
          </a:stretch>
        </p:blipFill>
        <p:spPr>
          <a:xfrm>
            <a:off x="3190875" y="1743075"/>
            <a:ext cx="2762250" cy="1657350"/>
          </a:xfrm>
          <a:prstGeom prst="rect">
            <a:avLst/>
          </a:prstGeom>
          <a:noFill/>
          <a:ln cap="flat" cmpd="sng" w="9525">
            <a:solidFill>
              <a:schemeClr val="dk2"/>
            </a:solidFill>
            <a:prstDash val="solid"/>
            <a:round/>
            <a:headEnd len="sm" w="sm" type="none"/>
            <a:tailEnd len="sm" w="sm" type="none"/>
          </a:ln>
        </p:spPr>
      </p:pic>
      <p:sp>
        <p:nvSpPr>
          <p:cNvPr id="814" name="Google Shape;814;g289c248d2f2_0_565"/>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g289c248d2f2_0_59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820" name="Google Shape;820;g289c248d2f2_0_59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1" name="Google Shape;821;g289c248d2f2_0_59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22" name="Google Shape;822;g289c248d2f2_0_590"/>
          <p:cNvPicPr preferRelativeResize="0"/>
          <p:nvPr/>
        </p:nvPicPr>
        <p:blipFill>
          <a:blip r:embed="rId5">
            <a:alphaModFix/>
          </a:blip>
          <a:stretch>
            <a:fillRect/>
          </a:stretch>
        </p:blipFill>
        <p:spPr>
          <a:xfrm>
            <a:off x="-8" y="-8"/>
            <a:ext cx="951625" cy="617375"/>
          </a:xfrm>
          <a:prstGeom prst="rect">
            <a:avLst/>
          </a:prstGeom>
          <a:noFill/>
          <a:ln>
            <a:noFill/>
          </a:ln>
        </p:spPr>
      </p:pic>
      <p:sp>
        <p:nvSpPr>
          <p:cNvPr id="823" name="Google Shape;823;g289c248d2f2_0_590"/>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4" name="Google Shape;824;g289c248d2f2_0_590"/>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825" name="Google Shape;825;g289c248d2f2_0_590"/>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826" name="Google Shape;826;g289c248d2f2_0_590"/>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827" name="Google Shape;827;g289c248d2f2_0_590"/>
          <p:cNvCxnSpPr>
            <a:stCxn id="824"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828" name="Google Shape;828;g289c248d2f2_0_590"/>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829" name="Google Shape;829;g289c248d2f2_0_590"/>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830" name="Google Shape;830;g289c248d2f2_0_590"/>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831" name="Google Shape;831;g289c248d2f2_0_590"/>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832" name="Google Shape;832;g289c248d2f2_0_590"/>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833" name="Google Shape;833;g289c248d2f2_0_590"/>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
        <p:nvSpPr>
          <p:cNvPr id="834" name="Google Shape;834;g289c248d2f2_0_59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g289c248d2f2_0_60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840" name="Google Shape;840;g289c248d2f2_0_60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1" name="Google Shape;841;g289c248d2f2_0_60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42" name="Google Shape;842;g289c248d2f2_0_609"/>
          <p:cNvPicPr preferRelativeResize="0"/>
          <p:nvPr/>
        </p:nvPicPr>
        <p:blipFill>
          <a:blip r:embed="rId5">
            <a:alphaModFix/>
          </a:blip>
          <a:stretch>
            <a:fillRect/>
          </a:stretch>
        </p:blipFill>
        <p:spPr>
          <a:xfrm>
            <a:off x="-8" y="-8"/>
            <a:ext cx="951625" cy="617375"/>
          </a:xfrm>
          <a:prstGeom prst="rect">
            <a:avLst/>
          </a:prstGeom>
          <a:noFill/>
          <a:ln>
            <a:noFill/>
          </a:ln>
        </p:spPr>
      </p:pic>
      <p:sp>
        <p:nvSpPr>
          <p:cNvPr id="843" name="Google Shape;843;g289c248d2f2_0_609"/>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4" name="Google Shape;844;g289c248d2f2_0_609"/>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845" name="Google Shape;845;g289c248d2f2_0_609"/>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846" name="Google Shape;846;g289c248d2f2_0_609"/>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847" name="Google Shape;847;g289c248d2f2_0_609"/>
          <p:cNvCxnSpPr>
            <a:stCxn id="844"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848" name="Google Shape;848;g289c248d2f2_0_609"/>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849" name="Google Shape;849;g289c248d2f2_0_609"/>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850" name="Google Shape;850;g289c248d2f2_0_609"/>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851" name="Google Shape;851;g289c248d2f2_0_609"/>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852" name="Google Shape;852;g289c248d2f2_0_609"/>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853" name="Google Shape;853;g289c248d2f2_0_609"/>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
        <p:nvSpPr>
          <p:cNvPr id="854" name="Google Shape;854;g289c248d2f2_0_60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g289c248d2f2_0_6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109" name="Google Shape;109;g289c248d2f2_0_6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g289c248d2f2_0_6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1" name="Google Shape;111;g289c248d2f2_0_61"/>
          <p:cNvPicPr preferRelativeResize="0"/>
          <p:nvPr/>
        </p:nvPicPr>
        <p:blipFill>
          <a:blip r:embed="rId5">
            <a:alphaModFix/>
          </a:blip>
          <a:stretch>
            <a:fillRect/>
          </a:stretch>
        </p:blipFill>
        <p:spPr>
          <a:xfrm>
            <a:off x="-8" y="-8"/>
            <a:ext cx="951625" cy="617375"/>
          </a:xfrm>
          <a:prstGeom prst="rect">
            <a:avLst/>
          </a:prstGeom>
          <a:noFill/>
          <a:ln>
            <a:noFill/>
          </a:ln>
        </p:spPr>
      </p:pic>
      <p:sp>
        <p:nvSpPr>
          <p:cNvPr id="112" name="Google Shape;112;g289c248d2f2_0_6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p>
        </p:txBody>
      </p:sp>
      <p:sp>
        <p:nvSpPr>
          <p:cNvPr id="113" name="Google Shape;113;g289c248d2f2_0_61"/>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 name="Google Shape;114;g289c248d2f2_0_61"/>
          <p:cNvPicPr preferRelativeResize="0"/>
          <p:nvPr/>
        </p:nvPicPr>
        <p:blipFill>
          <a:blip r:embed="rId6">
            <a:alphaModFix/>
          </a:blip>
          <a:stretch>
            <a:fillRect/>
          </a:stretch>
        </p:blipFill>
        <p:spPr>
          <a:xfrm>
            <a:off x="3042746" y="1428575"/>
            <a:ext cx="4916101" cy="3348600"/>
          </a:xfrm>
          <a:prstGeom prst="rect">
            <a:avLst/>
          </a:prstGeom>
          <a:noFill/>
          <a:ln>
            <a:noFill/>
          </a:ln>
        </p:spPr>
      </p:pic>
      <p:sp>
        <p:nvSpPr>
          <p:cNvPr id="115" name="Google Shape;115;g289c248d2f2_0_61"/>
          <p:cNvSpPr/>
          <p:nvPr/>
        </p:nvSpPr>
        <p:spPr>
          <a:xfrm>
            <a:off x="508375" y="21755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cxnSp>
        <p:nvCxnSpPr>
          <p:cNvPr id="116" name="Google Shape;116;g289c248d2f2_0_61"/>
          <p:cNvCxnSpPr>
            <a:stCxn id="115" idx="6"/>
          </p:cNvCxnSpPr>
          <p:nvPr/>
        </p:nvCxnSpPr>
        <p:spPr>
          <a:xfrm>
            <a:off x="1128775" y="2484225"/>
            <a:ext cx="2055900" cy="371700"/>
          </a:xfrm>
          <a:prstGeom prst="straightConnector1">
            <a:avLst/>
          </a:prstGeom>
          <a:noFill/>
          <a:ln cap="flat" cmpd="sng" w="38100">
            <a:solidFill>
              <a:schemeClr val="dk2"/>
            </a:solidFill>
            <a:prstDash val="solid"/>
            <a:round/>
            <a:headEnd len="med" w="med" type="none"/>
            <a:tailEnd len="med" w="med" type="triangle"/>
          </a:ln>
        </p:spPr>
      </p:cxnSp>
      <p:sp>
        <p:nvSpPr>
          <p:cNvPr id="117" name="Google Shape;117;g289c248d2f2_0_61"/>
          <p:cNvSpPr txBox="1"/>
          <p:nvPr/>
        </p:nvSpPr>
        <p:spPr>
          <a:xfrm>
            <a:off x="224275" y="279602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to AWS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g289c248d2f2_0_57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860" name="Google Shape;860;g289c248d2f2_0_57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61" name="Google Shape;861;g289c248d2f2_0_573"/>
          <p:cNvPicPr preferRelativeResize="0"/>
          <p:nvPr/>
        </p:nvPicPr>
        <p:blipFill>
          <a:blip r:embed="rId5">
            <a:alphaModFix/>
          </a:blip>
          <a:stretch>
            <a:fillRect/>
          </a:stretch>
        </p:blipFill>
        <p:spPr>
          <a:xfrm>
            <a:off x="-8" y="-8"/>
            <a:ext cx="951625" cy="617375"/>
          </a:xfrm>
          <a:prstGeom prst="rect">
            <a:avLst/>
          </a:prstGeom>
          <a:noFill/>
          <a:ln>
            <a:noFill/>
          </a:ln>
        </p:spPr>
      </p:pic>
      <p:sp>
        <p:nvSpPr>
          <p:cNvPr id="862" name="Google Shape;862;g289c248d2f2_0_57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a:t>
            </a:r>
            <a:r>
              <a:rPr b="1" lang="en" sz="1100">
                <a:solidFill>
                  <a:schemeClr val="dk1"/>
                </a:solidFill>
              </a:rPr>
              <a:t>dynamic</a:t>
            </a:r>
            <a:r>
              <a:rPr b="1" lang="en" sz="1100">
                <a:solidFill>
                  <a:schemeClr val="dk1"/>
                </a:solidFill>
              </a:rPr>
              <a:t>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863" name="Google Shape;863;g289c248d2f2_0_573"/>
          <p:cNvSpPr/>
          <p:nvPr/>
        </p:nvSpPr>
        <p:spPr>
          <a:xfrm>
            <a:off x="3142660" y="19438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6</a:t>
            </a:r>
            <a:endParaRPr sz="900"/>
          </a:p>
        </p:txBody>
      </p:sp>
      <p:pic>
        <p:nvPicPr>
          <p:cNvPr id="864" name="Google Shape;864;g289c248d2f2_0_573"/>
          <p:cNvPicPr preferRelativeResize="0"/>
          <p:nvPr/>
        </p:nvPicPr>
        <p:blipFill>
          <a:blip r:embed="rId6">
            <a:alphaModFix/>
          </a:blip>
          <a:stretch>
            <a:fillRect/>
          </a:stretch>
        </p:blipFill>
        <p:spPr>
          <a:xfrm>
            <a:off x="1934951" y="2479675"/>
            <a:ext cx="6729569" cy="2421725"/>
          </a:xfrm>
          <a:prstGeom prst="rect">
            <a:avLst/>
          </a:prstGeom>
          <a:noFill/>
          <a:ln>
            <a:noFill/>
          </a:ln>
        </p:spPr>
      </p:pic>
      <p:sp>
        <p:nvSpPr>
          <p:cNvPr id="865" name="Google Shape;865;g289c248d2f2_0_573"/>
          <p:cNvSpPr/>
          <p:nvPr/>
        </p:nvSpPr>
        <p:spPr>
          <a:xfrm>
            <a:off x="802560" y="38531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a:t>
            </a:r>
            <a:endParaRPr sz="900"/>
          </a:p>
        </p:txBody>
      </p:sp>
      <p:sp>
        <p:nvSpPr>
          <p:cNvPr id="866" name="Google Shape;866;g289c248d2f2_0_573"/>
          <p:cNvSpPr/>
          <p:nvPr/>
        </p:nvSpPr>
        <p:spPr>
          <a:xfrm>
            <a:off x="8014347" y="1892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7</a:t>
            </a:r>
            <a:endParaRPr sz="900"/>
          </a:p>
        </p:txBody>
      </p:sp>
      <p:cxnSp>
        <p:nvCxnSpPr>
          <p:cNvPr id="867" name="Google Shape;867;g289c248d2f2_0_573"/>
          <p:cNvCxnSpPr/>
          <p:nvPr/>
        </p:nvCxnSpPr>
        <p:spPr>
          <a:xfrm flipH="1" rot="10800000">
            <a:off x="1293360" y="4059350"/>
            <a:ext cx="732600" cy="37800"/>
          </a:xfrm>
          <a:prstGeom prst="straightConnector1">
            <a:avLst/>
          </a:prstGeom>
          <a:noFill/>
          <a:ln cap="flat" cmpd="sng" w="9525">
            <a:solidFill>
              <a:schemeClr val="dk2"/>
            </a:solidFill>
            <a:prstDash val="solid"/>
            <a:round/>
            <a:headEnd len="med" w="med" type="none"/>
            <a:tailEnd len="med" w="med" type="triangle"/>
          </a:ln>
        </p:spPr>
      </p:cxnSp>
      <p:cxnSp>
        <p:nvCxnSpPr>
          <p:cNvPr id="868" name="Google Shape;868;g289c248d2f2_0_573"/>
          <p:cNvCxnSpPr/>
          <p:nvPr/>
        </p:nvCxnSpPr>
        <p:spPr>
          <a:xfrm flipH="1">
            <a:off x="3326684" y="2360444"/>
            <a:ext cx="234900" cy="831900"/>
          </a:xfrm>
          <a:prstGeom prst="straightConnector1">
            <a:avLst/>
          </a:prstGeom>
          <a:noFill/>
          <a:ln cap="flat" cmpd="sng" w="9525">
            <a:solidFill>
              <a:schemeClr val="dk2"/>
            </a:solidFill>
            <a:prstDash val="solid"/>
            <a:round/>
            <a:headEnd len="med" w="med" type="none"/>
            <a:tailEnd len="med" w="med" type="triangle"/>
          </a:ln>
        </p:spPr>
      </p:cxnSp>
      <p:cxnSp>
        <p:nvCxnSpPr>
          <p:cNvPr id="869" name="Google Shape;869;g289c248d2f2_0_573"/>
          <p:cNvCxnSpPr>
            <a:stCxn id="866" idx="5"/>
          </p:cNvCxnSpPr>
          <p:nvPr/>
        </p:nvCxnSpPr>
        <p:spPr>
          <a:xfrm flipH="1">
            <a:off x="8335771" y="2309269"/>
            <a:ext cx="97500" cy="471900"/>
          </a:xfrm>
          <a:prstGeom prst="straightConnector1">
            <a:avLst/>
          </a:prstGeom>
          <a:noFill/>
          <a:ln cap="flat" cmpd="sng" w="9525">
            <a:solidFill>
              <a:schemeClr val="dk2"/>
            </a:solidFill>
            <a:prstDash val="solid"/>
            <a:round/>
            <a:headEnd len="med" w="med" type="none"/>
            <a:tailEnd len="med" w="med" type="triangle"/>
          </a:ln>
        </p:spPr>
      </p:cxnSp>
      <p:sp>
        <p:nvSpPr>
          <p:cNvPr id="870" name="Google Shape;870;g289c248d2f2_0_573"/>
          <p:cNvSpPr txBox="1"/>
          <p:nvPr/>
        </p:nvSpPr>
        <p:spPr>
          <a:xfrm>
            <a:off x="3633350" y="1981150"/>
            <a:ext cx="159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Please make sure to select the image you created  previously</a:t>
            </a:r>
            <a:endParaRPr sz="600"/>
          </a:p>
        </p:txBody>
      </p:sp>
      <p:sp>
        <p:nvSpPr>
          <p:cNvPr id="871" name="Google Shape;871;g289c248d2f2_0_573"/>
          <p:cNvSpPr txBox="1"/>
          <p:nvPr/>
        </p:nvSpPr>
        <p:spPr>
          <a:xfrm>
            <a:off x="7655450" y="1533925"/>
            <a:ext cx="951600" cy="1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Click here </a:t>
            </a:r>
            <a:endParaRPr sz="900"/>
          </a:p>
        </p:txBody>
      </p:sp>
      <p:sp>
        <p:nvSpPr>
          <p:cNvPr id="872" name="Google Shape;872;g289c248d2f2_0_573"/>
          <p:cNvSpPr txBox="1"/>
          <p:nvPr/>
        </p:nvSpPr>
        <p:spPr>
          <a:xfrm>
            <a:off x="545750" y="3573525"/>
            <a:ext cx="1061700" cy="1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here</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g289c248d2f2_0_64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878" name="Google Shape;878;g289c248d2f2_0_64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79" name="Google Shape;879;g289c248d2f2_0_641"/>
          <p:cNvPicPr preferRelativeResize="0"/>
          <p:nvPr/>
        </p:nvPicPr>
        <p:blipFill>
          <a:blip r:embed="rId5">
            <a:alphaModFix/>
          </a:blip>
          <a:stretch>
            <a:fillRect/>
          </a:stretch>
        </p:blipFill>
        <p:spPr>
          <a:xfrm>
            <a:off x="-8" y="-8"/>
            <a:ext cx="951625" cy="617375"/>
          </a:xfrm>
          <a:prstGeom prst="rect">
            <a:avLst/>
          </a:prstGeom>
          <a:noFill/>
          <a:ln>
            <a:noFill/>
          </a:ln>
        </p:spPr>
      </p:pic>
      <p:sp>
        <p:nvSpPr>
          <p:cNvPr id="880" name="Google Shape;880;g289c248d2f2_0_64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set up dynamic inventory </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881" name="Google Shape;881;g289c248d2f2_0_641"/>
          <p:cNvSpPr/>
          <p:nvPr/>
        </p:nvSpPr>
        <p:spPr>
          <a:xfrm>
            <a:off x="3142660" y="19438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6</a:t>
            </a:r>
            <a:endParaRPr sz="900"/>
          </a:p>
        </p:txBody>
      </p:sp>
      <p:sp>
        <p:nvSpPr>
          <p:cNvPr id="882" name="Google Shape;882;g289c248d2f2_0_641"/>
          <p:cNvSpPr/>
          <p:nvPr/>
        </p:nvSpPr>
        <p:spPr>
          <a:xfrm>
            <a:off x="4837022" y="115988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8</a:t>
            </a:r>
            <a:endParaRPr sz="900"/>
          </a:p>
        </p:txBody>
      </p:sp>
      <p:cxnSp>
        <p:nvCxnSpPr>
          <p:cNvPr id="883" name="Google Shape;883;g289c248d2f2_0_641"/>
          <p:cNvCxnSpPr/>
          <p:nvPr/>
        </p:nvCxnSpPr>
        <p:spPr>
          <a:xfrm flipH="1">
            <a:off x="3326684" y="2360444"/>
            <a:ext cx="234900" cy="83190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g289c248d2f2_0_641"/>
          <p:cNvSpPr txBox="1"/>
          <p:nvPr/>
        </p:nvSpPr>
        <p:spPr>
          <a:xfrm>
            <a:off x="3633350" y="1981150"/>
            <a:ext cx="159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Please make sure to select the image you created  previously</a:t>
            </a:r>
            <a:endParaRPr sz="600"/>
          </a:p>
        </p:txBody>
      </p:sp>
      <p:sp>
        <p:nvSpPr>
          <p:cNvPr id="885" name="Google Shape;885;g289c248d2f2_0_641"/>
          <p:cNvSpPr txBox="1"/>
          <p:nvPr/>
        </p:nvSpPr>
        <p:spPr>
          <a:xfrm>
            <a:off x="6578900" y="1159900"/>
            <a:ext cx="2437200" cy="20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instance as previously </a:t>
            </a:r>
            <a:r>
              <a:rPr lang="en" sz="900"/>
              <a:t>shown</a:t>
            </a:r>
            <a:r>
              <a:rPr lang="en" sz="900"/>
              <a:t> on others slide but this time around enter 6 here to create 6 instances at the same time</a:t>
            </a:r>
            <a:r>
              <a:rPr lang="en" sz="900"/>
              <a:t> </a:t>
            </a:r>
            <a:endParaRPr sz="900"/>
          </a:p>
        </p:txBody>
      </p:sp>
      <p:pic>
        <p:nvPicPr>
          <p:cNvPr id="886" name="Google Shape;886;g289c248d2f2_0_641"/>
          <p:cNvPicPr preferRelativeResize="0"/>
          <p:nvPr/>
        </p:nvPicPr>
        <p:blipFill>
          <a:blip r:embed="rId6">
            <a:alphaModFix/>
          </a:blip>
          <a:stretch>
            <a:fillRect/>
          </a:stretch>
        </p:blipFill>
        <p:spPr>
          <a:xfrm>
            <a:off x="2938077" y="1779525"/>
            <a:ext cx="3609948" cy="3211576"/>
          </a:xfrm>
          <a:prstGeom prst="rect">
            <a:avLst/>
          </a:prstGeom>
          <a:noFill/>
          <a:ln>
            <a:noFill/>
          </a:ln>
        </p:spPr>
      </p:pic>
      <p:cxnSp>
        <p:nvCxnSpPr>
          <p:cNvPr id="887" name="Google Shape;887;g289c248d2f2_0_641"/>
          <p:cNvCxnSpPr>
            <a:stCxn id="882" idx="5"/>
          </p:cNvCxnSpPr>
          <p:nvPr/>
        </p:nvCxnSpPr>
        <p:spPr>
          <a:xfrm>
            <a:off x="5255946" y="1576507"/>
            <a:ext cx="515400" cy="756000"/>
          </a:xfrm>
          <a:prstGeom prst="straightConnector1">
            <a:avLst/>
          </a:prstGeom>
          <a:noFill/>
          <a:ln cap="flat" cmpd="sng" w="9525">
            <a:solidFill>
              <a:schemeClr val="dk2"/>
            </a:solidFill>
            <a:prstDash val="solid"/>
            <a:round/>
            <a:headEnd len="med" w="med" type="none"/>
            <a:tailEnd len="med" w="med" type="triangle"/>
          </a:ln>
        </p:spPr>
      </p:cxnSp>
      <p:cxnSp>
        <p:nvCxnSpPr>
          <p:cNvPr id="888" name="Google Shape;888;g289c248d2f2_0_641"/>
          <p:cNvCxnSpPr/>
          <p:nvPr/>
        </p:nvCxnSpPr>
        <p:spPr>
          <a:xfrm>
            <a:off x="5327822" y="1403938"/>
            <a:ext cx="1378200" cy="76200"/>
          </a:xfrm>
          <a:prstGeom prst="straightConnector1">
            <a:avLst/>
          </a:prstGeom>
          <a:noFill/>
          <a:ln cap="flat" cmpd="sng" w="9525">
            <a:solidFill>
              <a:schemeClr val="dk2"/>
            </a:solidFill>
            <a:prstDash val="solid"/>
            <a:round/>
            <a:headEnd len="med" w="med" type="none"/>
            <a:tailEnd len="med" w="med" type="triangle"/>
          </a:ln>
        </p:spPr>
      </p:cxnSp>
      <p:pic>
        <p:nvPicPr>
          <p:cNvPr id="889" name="Google Shape;889;g289c248d2f2_0_641"/>
          <p:cNvPicPr preferRelativeResize="0"/>
          <p:nvPr/>
        </p:nvPicPr>
        <p:blipFill>
          <a:blip r:embed="rId7">
            <a:alphaModFix/>
          </a:blip>
          <a:stretch>
            <a:fillRect/>
          </a:stretch>
        </p:blipFill>
        <p:spPr>
          <a:xfrm>
            <a:off x="152400" y="979125"/>
            <a:ext cx="2633279" cy="2018027"/>
          </a:xfrm>
          <a:prstGeom prst="rect">
            <a:avLst/>
          </a:prstGeom>
          <a:noFill/>
          <a:ln>
            <a:noFill/>
          </a:ln>
        </p:spPr>
      </p:pic>
      <p:sp>
        <p:nvSpPr>
          <p:cNvPr id="890" name="Google Shape;890;g289c248d2f2_0_641"/>
          <p:cNvSpPr txBox="1"/>
          <p:nvPr/>
        </p:nvSpPr>
        <p:spPr>
          <a:xfrm>
            <a:off x="254175" y="3296925"/>
            <a:ext cx="2489400" cy="8970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This comes by default do not change </a:t>
            </a:r>
            <a:endParaRPr/>
          </a:p>
        </p:txBody>
      </p:sp>
      <p:cxnSp>
        <p:nvCxnSpPr>
          <p:cNvPr id="891" name="Google Shape;891;g289c248d2f2_0_641"/>
          <p:cNvCxnSpPr/>
          <p:nvPr/>
        </p:nvCxnSpPr>
        <p:spPr>
          <a:xfrm rot="10800000">
            <a:off x="1532475" y="2242875"/>
            <a:ext cx="224400" cy="119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g289c248d2f2_0_66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897" name="Google Shape;897;g289c248d2f2_0_66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898" name="Google Shape;898;g289c248d2f2_0_664"/>
          <p:cNvPicPr preferRelativeResize="0"/>
          <p:nvPr/>
        </p:nvPicPr>
        <p:blipFill>
          <a:blip r:embed="rId5">
            <a:alphaModFix/>
          </a:blip>
          <a:stretch>
            <a:fillRect/>
          </a:stretch>
        </p:blipFill>
        <p:spPr>
          <a:xfrm>
            <a:off x="-8" y="-8"/>
            <a:ext cx="951625" cy="617375"/>
          </a:xfrm>
          <a:prstGeom prst="rect">
            <a:avLst/>
          </a:prstGeom>
          <a:noFill/>
          <a:ln>
            <a:noFill/>
          </a:ln>
        </p:spPr>
      </p:pic>
      <p:sp>
        <p:nvSpPr>
          <p:cNvPr id="899" name="Google Shape;899;g289c248d2f2_0_66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00" name="Google Shape;900;g289c248d2f2_0_664"/>
          <p:cNvSpPr/>
          <p:nvPr/>
        </p:nvSpPr>
        <p:spPr>
          <a:xfrm>
            <a:off x="309022" y="2083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9</a:t>
            </a:r>
            <a:endParaRPr sz="900"/>
          </a:p>
        </p:txBody>
      </p:sp>
      <p:sp>
        <p:nvSpPr>
          <p:cNvPr id="901" name="Google Shape;901;g289c248d2f2_0_664"/>
          <p:cNvSpPr txBox="1"/>
          <p:nvPr/>
        </p:nvSpPr>
        <p:spPr>
          <a:xfrm>
            <a:off x="139513" y="18070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902" name="Google Shape;902;g289c248d2f2_0_664"/>
          <p:cNvPicPr preferRelativeResize="0"/>
          <p:nvPr/>
        </p:nvPicPr>
        <p:blipFill>
          <a:blip r:embed="rId6">
            <a:alphaModFix/>
          </a:blip>
          <a:stretch>
            <a:fillRect/>
          </a:stretch>
        </p:blipFill>
        <p:spPr>
          <a:xfrm>
            <a:off x="1803263" y="1980900"/>
            <a:ext cx="4901274" cy="2934063"/>
          </a:xfrm>
          <a:prstGeom prst="rect">
            <a:avLst/>
          </a:prstGeom>
          <a:noFill/>
          <a:ln>
            <a:noFill/>
          </a:ln>
        </p:spPr>
      </p:pic>
      <p:sp>
        <p:nvSpPr>
          <p:cNvPr id="903" name="Google Shape;903;g289c248d2f2_0_664"/>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a:t>
            </a:r>
            <a:r>
              <a:rPr lang="en" sz="900"/>
              <a:t>0</a:t>
            </a:r>
            <a:endParaRPr sz="900"/>
          </a:p>
        </p:txBody>
      </p:sp>
      <p:sp>
        <p:nvSpPr>
          <p:cNvPr id="904" name="Google Shape;904;g289c248d2f2_0_664"/>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905" name="Google Shape;905;g289c248d2f2_0_664"/>
          <p:cNvCxnSpPr>
            <a:stCxn id="900" idx="6"/>
          </p:cNvCxnSpPr>
          <p:nvPr/>
        </p:nvCxnSpPr>
        <p:spPr>
          <a:xfrm>
            <a:off x="799822" y="2327700"/>
            <a:ext cx="1151400" cy="2217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g289c248d2f2_0_664"/>
          <p:cNvCxnSpPr>
            <a:stCxn id="903" idx="3"/>
          </p:cNvCxnSpPr>
          <p:nvPr/>
        </p:nvCxnSpPr>
        <p:spPr>
          <a:xfrm flipH="1">
            <a:off x="3580948" y="1735569"/>
            <a:ext cx="54900" cy="10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g289c248d2f2_0_678"/>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12" name="Google Shape;912;g289c248d2f2_0_678"/>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13" name="Google Shape;913;g289c248d2f2_0_678"/>
          <p:cNvPicPr preferRelativeResize="0"/>
          <p:nvPr/>
        </p:nvPicPr>
        <p:blipFill>
          <a:blip r:embed="rId5">
            <a:alphaModFix/>
          </a:blip>
          <a:stretch>
            <a:fillRect/>
          </a:stretch>
        </p:blipFill>
        <p:spPr>
          <a:xfrm>
            <a:off x="-8" y="-8"/>
            <a:ext cx="951625" cy="617375"/>
          </a:xfrm>
          <a:prstGeom prst="rect">
            <a:avLst/>
          </a:prstGeom>
          <a:noFill/>
          <a:ln>
            <a:noFill/>
          </a:ln>
        </p:spPr>
      </p:pic>
      <p:sp>
        <p:nvSpPr>
          <p:cNvPr id="914" name="Google Shape;914;g289c248d2f2_0_678"/>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15" name="Google Shape;915;g289c248d2f2_0_678"/>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11</a:t>
            </a:r>
            <a:endParaRPr sz="900"/>
          </a:p>
        </p:txBody>
      </p:sp>
      <p:sp>
        <p:nvSpPr>
          <p:cNvPr id="916" name="Google Shape;916;g289c248d2f2_0_678"/>
          <p:cNvSpPr txBox="1"/>
          <p:nvPr/>
        </p:nvSpPr>
        <p:spPr>
          <a:xfrm>
            <a:off x="3394564" y="1042350"/>
            <a:ext cx="54645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 to rename each VM make sure to elect one ast ansible-master</a:t>
            </a:r>
            <a:endParaRPr sz="800"/>
          </a:p>
        </p:txBody>
      </p:sp>
      <p:pic>
        <p:nvPicPr>
          <p:cNvPr id="917" name="Google Shape;917;g289c248d2f2_0_678"/>
          <p:cNvPicPr preferRelativeResize="0"/>
          <p:nvPr/>
        </p:nvPicPr>
        <p:blipFill>
          <a:blip r:embed="rId6">
            <a:alphaModFix/>
          </a:blip>
          <a:stretch>
            <a:fillRect/>
          </a:stretch>
        </p:blipFill>
        <p:spPr>
          <a:xfrm>
            <a:off x="547301" y="2895969"/>
            <a:ext cx="5992776" cy="2095131"/>
          </a:xfrm>
          <a:prstGeom prst="rect">
            <a:avLst/>
          </a:prstGeom>
          <a:noFill/>
          <a:ln>
            <a:noFill/>
          </a:ln>
        </p:spPr>
      </p:pic>
      <p:cxnSp>
        <p:nvCxnSpPr>
          <p:cNvPr id="918" name="Google Shape;918;g289c248d2f2_0_678"/>
          <p:cNvCxnSpPr>
            <a:stCxn id="915" idx="4"/>
          </p:cNvCxnSpPr>
          <p:nvPr/>
        </p:nvCxnSpPr>
        <p:spPr>
          <a:xfrm flipH="1">
            <a:off x="1674572" y="1807050"/>
            <a:ext cx="2134800" cy="20730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g289c248d2f2_0_678"/>
          <p:cNvSpPr/>
          <p:nvPr/>
        </p:nvSpPr>
        <p:spPr>
          <a:xfrm>
            <a:off x="4650872" y="20395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12</a:t>
            </a:r>
            <a:endParaRPr sz="900"/>
          </a:p>
        </p:txBody>
      </p:sp>
      <p:cxnSp>
        <p:nvCxnSpPr>
          <p:cNvPr id="920" name="Google Shape;920;g289c248d2f2_0_678"/>
          <p:cNvCxnSpPr>
            <a:stCxn id="919" idx="3"/>
          </p:cNvCxnSpPr>
          <p:nvPr/>
        </p:nvCxnSpPr>
        <p:spPr>
          <a:xfrm flipH="1">
            <a:off x="2227948" y="2456144"/>
            <a:ext cx="2494800" cy="1409100"/>
          </a:xfrm>
          <a:prstGeom prst="straightConnector1">
            <a:avLst/>
          </a:prstGeom>
          <a:noFill/>
          <a:ln cap="flat" cmpd="sng" w="9525">
            <a:solidFill>
              <a:schemeClr val="dk2"/>
            </a:solidFill>
            <a:prstDash val="solid"/>
            <a:round/>
            <a:headEnd len="med" w="med" type="none"/>
            <a:tailEnd len="med" w="med" type="triangle"/>
          </a:ln>
        </p:spPr>
      </p:cxnSp>
      <p:sp>
        <p:nvSpPr>
          <p:cNvPr id="921" name="Google Shape;921;g289c248d2f2_0_678"/>
          <p:cNvSpPr txBox="1"/>
          <p:nvPr/>
        </p:nvSpPr>
        <p:spPr>
          <a:xfrm>
            <a:off x="5150975" y="2153100"/>
            <a:ext cx="16521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validate</a:t>
            </a:r>
            <a:endParaRPr/>
          </a:p>
        </p:txBody>
      </p:sp>
      <p:sp>
        <p:nvSpPr>
          <p:cNvPr id="922" name="Google Shape;922;g289c248d2f2_0_678"/>
          <p:cNvSpPr/>
          <p:nvPr/>
        </p:nvSpPr>
        <p:spPr>
          <a:xfrm>
            <a:off x="7176975" y="2571750"/>
            <a:ext cx="1727100" cy="14652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Repeat the process for each VM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g289c248d2f2_0_698"/>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28" name="Google Shape;928;g289c248d2f2_0_698"/>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29" name="Google Shape;929;g289c248d2f2_0_698"/>
          <p:cNvPicPr preferRelativeResize="0"/>
          <p:nvPr/>
        </p:nvPicPr>
        <p:blipFill>
          <a:blip r:embed="rId5">
            <a:alphaModFix/>
          </a:blip>
          <a:stretch>
            <a:fillRect/>
          </a:stretch>
        </p:blipFill>
        <p:spPr>
          <a:xfrm>
            <a:off x="-8" y="-8"/>
            <a:ext cx="951625" cy="617375"/>
          </a:xfrm>
          <a:prstGeom prst="rect">
            <a:avLst/>
          </a:prstGeom>
          <a:noFill/>
          <a:ln>
            <a:noFill/>
          </a:ln>
        </p:spPr>
      </p:pic>
      <p:sp>
        <p:nvSpPr>
          <p:cNvPr id="930" name="Google Shape;930;g289c248d2f2_0_698"/>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931" name="Google Shape;931;g289c248d2f2_0_698"/>
          <p:cNvPicPr preferRelativeResize="0"/>
          <p:nvPr/>
        </p:nvPicPr>
        <p:blipFill>
          <a:blip r:embed="rId6">
            <a:alphaModFix/>
          </a:blip>
          <a:stretch>
            <a:fillRect/>
          </a:stretch>
        </p:blipFill>
        <p:spPr>
          <a:xfrm>
            <a:off x="427676" y="1590975"/>
            <a:ext cx="6988382" cy="3519750"/>
          </a:xfrm>
          <a:prstGeom prst="rect">
            <a:avLst/>
          </a:prstGeom>
          <a:noFill/>
          <a:ln>
            <a:noFill/>
          </a:ln>
        </p:spPr>
      </p:pic>
      <p:sp>
        <p:nvSpPr>
          <p:cNvPr id="932" name="Google Shape;932;g289c248d2f2_0_698"/>
          <p:cNvSpPr/>
          <p:nvPr/>
        </p:nvSpPr>
        <p:spPr>
          <a:xfrm>
            <a:off x="7775050" y="2138150"/>
            <a:ext cx="1203600" cy="1846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Look at mine I am a </a:t>
            </a:r>
            <a:r>
              <a:rPr lang="en" sz="1300"/>
              <a:t>fancy</a:t>
            </a:r>
            <a:r>
              <a:rPr lang="en" sz="1300"/>
              <a:t> guy</a:t>
            </a:r>
            <a:endParaRPr sz="1300"/>
          </a:p>
          <a:p>
            <a:pPr indent="0" lvl="0" marL="0" rtl="0" algn="ctr">
              <a:spcBef>
                <a:spcPts val="0"/>
              </a:spcBef>
              <a:spcAft>
                <a:spcPts val="0"/>
              </a:spcAft>
              <a:buNone/>
            </a:pPr>
            <a:r>
              <a:rPr lang="en" sz="1300"/>
              <a:t>Looooooool</a:t>
            </a:r>
            <a:endParaRPr sz="13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g289c248d2f2_0_71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38" name="Google Shape;938;g289c248d2f2_0_71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39" name="Google Shape;939;g289c248d2f2_0_715"/>
          <p:cNvPicPr preferRelativeResize="0"/>
          <p:nvPr/>
        </p:nvPicPr>
        <p:blipFill>
          <a:blip r:embed="rId5">
            <a:alphaModFix/>
          </a:blip>
          <a:stretch>
            <a:fillRect/>
          </a:stretch>
        </p:blipFill>
        <p:spPr>
          <a:xfrm>
            <a:off x="-8" y="-8"/>
            <a:ext cx="951625" cy="617375"/>
          </a:xfrm>
          <a:prstGeom prst="rect">
            <a:avLst/>
          </a:prstGeom>
          <a:noFill/>
          <a:ln>
            <a:noFill/>
          </a:ln>
        </p:spPr>
      </p:pic>
      <p:sp>
        <p:nvSpPr>
          <p:cNvPr id="940" name="Google Shape;940;g289c248d2f2_0_71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41" name="Google Shape;941;g289c248d2f2_0_715"/>
          <p:cNvSpPr/>
          <p:nvPr/>
        </p:nvSpPr>
        <p:spPr>
          <a:xfrm>
            <a:off x="7775050" y="2138150"/>
            <a:ext cx="1203600" cy="1846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Look at mine I am a fancy guy</a:t>
            </a:r>
            <a:endParaRPr sz="1300"/>
          </a:p>
          <a:p>
            <a:pPr indent="0" lvl="0" marL="0" rtl="0" algn="ctr">
              <a:spcBef>
                <a:spcPts val="0"/>
              </a:spcBef>
              <a:spcAft>
                <a:spcPts val="0"/>
              </a:spcAft>
              <a:buNone/>
            </a:pPr>
            <a:r>
              <a:rPr lang="en" sz="1300"/>
              <a:t>Looooooool</a:t>
            </a:r>
            <a:endParaRPr sz="1300"/>
          </a:p>
        </p:txBody>
      </p:sp>
      <p:sp>
        <p:nvSpPr>
          <p:cNvPr id="942" name="Google Shape;942;g289c248d2f2_0_715"/>
          <p:cNvSpPr/>
          <p:nvPr/>
        </p:nvSpPr>
        <p:spPr>
          <a:xfrm>
            <a:off x="553225" y="1726950"/>
            <a:ext cx="6182700" cy="251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Now let us </a:t>
            </a:r>
            <a:r>
              <a:rPr lang="en"/>
              <a:t>assign</a:t>
            </a:r>
            <a:r>
              <a:rPr lang="en"/>
              <a:t> three tags ( </a:t>
            </a:r>
            <a:r>
              <a:rPr b="1" lang="en"/>
              <a:t>TOMCAT, HTTPD, QA</a:t>
            </a:r>
            <a:r>
              <a:rPr lang="en"/>
              <a:t>) to our VM on AWS </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TOMCAT:</a:t>
            </a:r>
            <a:r>
              <a:rPr lang="en"/>
              <a:t> dev-tomcat, prod-tomcat         (APPS=</a:t>
            </a:r>
            <a:r>
              <a:rPr b="1" lang="en">
                <a:solidFill>
                  <a:schemeClr val="dk1"/>
                </a:solidFill>
              </a:rPr>
              <a:t>TOMCAT)</a:t>
            </a:r>
            <a:endParaRPr/>
          </a:p>
          <a:p>
            <a:pPr indent="0" lvl="0" marL="0" rtl="0" algn="l">
              <a:spcBef>
                <a:spcPts val="0"/>
              </a:spcBef>
              <a:spcAft>
                <a:spcPts val="0"/>
              </a:spcAft>
              <a:buNone/>
            </a:pPr>
            <a:r>
              <a:rPr b="1" lang="en"/>
              <a:t>HTTPD:</a:t>
            </a:r>
            <a:r>
              <a:rPr lang="en"/>
              <a:t> dev-httpd, prod-httpd                </a:t>
            </a:r>
            <a:r>
              <a:rPr lang="en">
                <a:solidFill>
                  <a:schemeClr val="dk1"/>
                </a:solidFill>
              </a:rPr>
              <a:t>(APPS=</a:t>
            </a:r>
            <a:r>
              <a:rPr b="1" lang="en">
                <a:solidFill>
                  <a:schemeClr val="dk1"/>
                </a:solidFill>
              </a:rPr>
              <a:t>HTTPD)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QA:</a:t>
            </a:r>
            <a:r>
              <a:rPr lang="en"/>
              <a:t> qa-pentest                                      </a:t>
            </a:r>
            <a:r>
              <a:rPr lang="en">
                <a:solidFill>
                  <a:schemeClr val="dk1"/>
                </a:solidFill>
              </a:rPr>
              <a:t>(APPS=</a:t>
            </a:r>
            <a:r>
              <a:rPr b="1" lang="en">
                <a:solidFill>
                  <a:schemeClr val="dk1"/>
                </a:solidFill>
              </a:rPr>
              <a:t>QA)</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g289c248d2f2_0_726"/>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48" name="Google Shape;948;g289c248d2f2_0_726"/>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49" name="Google Shape;949;g289c248d2f2_0_726"/>
          <p:cNvPicPr preferRelativeResize="0"/>
          <p:nvPr/>
        </p:nvPicPr>
        <p:blipFill>
          <a:blip r:embed="rId5">
            <a:alphaModFix/>
          </a:blip>
          <a:stretch>
            <a:fillRect/>
          </a:stretch>
        </p:blipFill>
        <p:spPr>
          <a:xfrm>
            <a:off x="-8" y="-8"/>
            <a:ext cx="951625" cy="617375"/>
          </a:xfrm>
          <a:prstGeom prst="rect">
            <a:avLst/>
          </a:prstGeom>
          <a:noFill/>
          <a:ln>
            <a:noFill/>
          </a:ln>
        </p:spPr>
      </p:pic>
      <p:sp>
        <p:nvSpPr>
          <p:cNvPr id="950" name="Google Shape;950;g289c248d2f2_0_726"/>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951" name="Google Shape;951;g289c248d2f2_0_726"/>
          <p:cNvPicPr preferRelativeResize="0"/>
          <p:nvPr/>
        </p:nvPicPr>
        <p:blipFill>
          <a:blip r:embed="rId6">
            <a:alphaModFix/>
          </a:blip>
          <a:stretch>
            <a:fillRect/>
          </a:stretch>
        </p:blipFill>
        <p:spPr>
          <a:xfrm>
            <a:off x="197250" y="1951000"/>
            <a:ext cx="8839196" cy="3294791"/>
          </a:xfrm>
          <a:prstGeom prst="rect">
            <a:avLst/>
          </a:prstGeom>
          <a:noFill/>
          <a:ln>
            <a:noFill/>
          </a:ln>
        </p:spPr>
      </p:pic>
      <p:sp>
        <p:nvSpPr>
          <p:cNvPr id="952" name="Google Shape;952;g289c248d2f2_0_726"/>
          <p:cNvSpPr/>
          <p:nvPr/>
        </p:nvSpPr>
        <p:spPr>
          <a:xfrm>
            <a:off x="4976947" y="11448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a:t>
            </a:r>
            <a:endParaRPr sz="900"/>
          </a:p>
        </p:txBody>
      </p:sp>
      <p:sp>
        <p:nvSpPr>
          <p:cNvPr id="953" name="Google Shape;953;g289c248d2f2_0_726"/>
          <p:cNvSpPr txBox="1"/>
          <p:nvPr/>
        </p:nvSpPr>
        <p:spPr>
          <a:xfrm>
            <a:off x="4530838" y="1055775"/>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954" name="Google Shape;954;g289c248d2f2_0_726"/>
          <p:cNvCxnSpPr>
            <a:stCxn id="952" idx="3"/>
          </p:cNvCxnSpPr>
          <p:nvPr/>
        </p:nvCxnSpPr>
        <p:spPr>
          <a:xfrm flipH="1">
            <a:off x="4126623" y="1561432"/>
            <a:ext cx="922200" cy="142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g289c248d2f2_0_74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60" name="Google Shape;960;g289c248d2f2_0_74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61" name="Google Shape;961;g289c248d2f2_0_741"/>
          <p:cNvPicPr preferRelativeResize="0"/>
          <p:nvPr/>
        </p:nvPicPr>
        <p:blipFill>
          <a:blip r:embed="rId5">
            <a:alphaModFix/>
          </a:blip>
          <a:stretch>
            <a:fillRect/>
          </a:stretch>
        </p:blipFill>
        <p:spPr>
          <a:xfrm>
            <a:off x="-8" y="-8"/>
            <a:ext cx="951625" cy="617375"/>
          </a:xfrm>
          <a:prstGeom prst="rect">
            <a:avLst/>
          </a:prstGeom>
          <a:noFill/>
          <a:ln>
            <a:noFill/>
          </a:ln>
        </p:spPr>
      </p:pic>
      <p:sp>
        <p:nvSpPr>
          <p:cNvPr id="962" name="Google Shape;962;g289c248d2f2_0_74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63" name="Google Shape;963;g289c248d2f2_0_741"/>
          <p:cNvSpPr/>
          <p:nvPr/>
        </p:nvSpPr>
        <p:spPr>
          <a:xfrm>
            <a:off x="4976947" y="11448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11</a:t>
            </a:r>
            <a:endParaRPr sz="900"/>
          </a:p>
        </p:txBody>
      </p:sp>
      <p:sp>
        <p:nvSpPr>
          <p:cNvPr id="964" name="Google Shape;964;g289c248d2f2_0_741"/>
          <p:cNvSpPr txBox="1"/>
          <p:nvPr/>
        </p:nvSpPr>
        <p:spPr>
          <a:xfrm>
            <a:off x="4642963" y="10573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965" name="Google Shape;965;g289c248d2f2_0_741"/>
          <p:cNvPicPr preferRelativeResize="0"/>
          <p:nvPr/>
        </p:nvPicPr>
        <p:blipFill>
          <a:blip r:embed="rId6">
            <a:alphaModFix/>
          </a:blip>
          <a:stretch>
            <a:fillRect/>
          </a:stretch>
        </p:blipFill>
        <p:spPr>
          <a:xfrm>
            <a:off x="1886825" y="1901976"/>
            <a:ext cx="5050926" cy="2752374"/>
          </a:xfrm>
          <a:prstGeom prst="rect">
            <a:avLst/>
          </a:prstGeom>
          <a:noFill/>
          <a:ln>
            <a:noFill/>
          </a:ln>
        </p:spPr>
      </p:pic>
      <p:cxnSp>
        <p:nvCxnSpPr>
          <p:cNvPr id="966" name="Google Shape;966;g289c248d2f2_0_741"/>
          <p:cNvCxnSpPr>
            <a:stCxn id="963" idx="2"/>
          </p:cNvCxnSpPr>
          <p:nvPr/>
        </p:nvCxnSpPr>
        <p:spPr>
          <a:xfrm flipH="1">
            <a:off x="4605247" y="1388863"/>
            <a:ext cx="371700" cy="94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g289c248d2f2_0_75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72" name="Google Shape;972;g289c248d2f2_0_75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73" name="Google Shape;973;g289c248d2f2_0_754"/>
          <p:cNvPicPr preferRelativeResize="0"/>
          <p:nvPr/>
        </p:nvPicPr>
        <p:blipFill>
          <a:blip r:embed="rId5">
            <a:alphaModFix/>
          </a:blip>
          <a:stretch>
            <a:fillRect/>
          </a:stretch>
        </p:blipFill>
        <p:spPr>
          <a:xfrm>
            <a:off x="-8" y="-8"/>
            <a:ext cx="951625" cy="617375"/>
          </a:xfrm>
          <a:prstGeom prst="rect">
            <a:avLst/>
          </a:prstGeom>
          <a:noFill/>
          <a:ln>
            <a:noFill/>
          </a:ln>
        </p:spPr>
      </p:pic>
      <p:sp>
        <p:nvSpPr>
          <p:cNvPr id="974" name="Google Shape;974;g289c248d2f2_0_75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75" name="Google Shape;975;g289c248d2f2_0_754"/>
          <p:cNvSpPr/>
          <p:nvPr/>
        </p:nvSpPr>
        <p:spPr>
          <a:xfrm>
            <a:off x="4976947" y="11448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12</a:t>
            </a:r>
            <a:endParaRPr sz="900"/>
          </a:p>
        </p:txBody>
      </p:sp>
      <p:sp>
        <p:nvSpPr>
          <p:cNvPr id="976" name="Google Shape;976;g289c248d2f2_0_754"/>
          <p:cNvSpPr txBox="1"/>
          <p:nvPr/>
        </p:nvSpPr>
        <p:spPr>
          <a:xfrm>
            <a:off x="4642963" y="105730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977" name="Google Shape;977;g289c248d2f2_0_754"/>
          <p:cNvPicPr preferRelativeResize="0"/>
          <p:nvPr/>
        </p:nvPicPr>
        <p:blipFill>
          <a:blip r:embed="rId6">
            <a:alphaModFix/>
          </a:blip>
          <a:stretch>
            <a:fillRect/>
          </a:stretch>
        </p:blipFill>
        <p:spPr>
          <a:xfrm>
            <a:off x="152400" y="2485062"/>
            <a:ext cx="8839204" cy="1631455"/>
          </a:xfrm>
          <a:prstGeom prst="rect">
            <a:avLst/>
          </a:prstGeom>
          <a:noFill/>
          <a:ln>
            <a:noFill/>
          </a:ln>
        </p:spPr>
      </p:pic>
      <p:cxnSp>
        <p:nvCxnSpPr>
          <p:cNvPr id="978" name="Google Shape;978;g289c248d2f2_0_754"/>
          <p:cNvCxnSpPr/>
          <p:nvPr/>
        </p:nvCxnSpPr>
        <p:spPr>
          <a:xfrm>
            <a:off x="5395871" y="1561432"/>
            <a:ext cx="2940000" cy="160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g289c248d2f2_0_76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84" name="Google Shape;984;g289c248d2f2_0_76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85" name="Google Shape;985;g289c248d2f2_0_767"/>
          <p:cNvPicPr preferRelativeResize="0"/>
          <p:nvPr/>
        </p:nvPicPr>
        <p:blipFill>
          <a:blip r:embed="rId5">
            <a:alphaModFix/>
          </a:blip>
          <a:stretch>
            <a:fillRect/>
          </a:stretch>
        </p:blipFill>
        <p:spPr>
          <a:xfrm>
            <a:off x="-8" y="-8"/>
            <a:ext cx="951625" cy="617375"/>
          </a:xfrm>
          <a:prstGeom prst="rect">
            <a:avLst/>
          </a:prstGeom>
          <a:noFill/>
          <a:ln>
            <a:noFill/>
          </a:ln>
        </p:spPr>
      </p:pic>
      <p:sp>
        <p:nvSpPr>
          <p:cNvPr id="986" name="Google Shape;986;g289c248d2f2_0_76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87" name="Google Shape;987;g289c248d2f2_0_767"/>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13</a:t>
            </a:r>
            <a:endParaRPr sz="900"/>
          </a:p>
        </p:txBody>
      </p:sp>
      <p:sp>
        <p:nvSpPr>
          <p:cNvPr id="988" name="Google Shape;988;g289c248d2f2_0_767"/>
          <p:cNvSpPr txBox="1"/>
          <p:nvPr/>
        </p:nvSpPr>
        <p:spPr>
          <a:xfrm>
            <a:off x="3052988" y="11021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989" name="Google Shape;989;g289c248d2f2_0_767"/>
          <p:cNvPicPr preferRelativeResize="0"/>
          <p:nvPr/>
        </p:nvPicPr>
        <p:blipFill>
          <a:blip r:embed="rId6">
            <a:alphaModFix/>
          </a:blip>
          <a:stretch>
            <a:fillRect/>
          </a:stretch>
        </p:blipFill>
        <p:spPr>
          <a:xfrm>
            <a:off x="152400" y="1785313"/>
            <a:ext cx="5091071" cy="2316049"/>
          </a:xfrm>
          <a:prstGeom prst="rect">
            <a:avLst/>
          </a:prstGeom>
          <a:noFill/>
          <a:ln>
            <a:noFill/>
          </a:ln>
        </p:spPr>
      </p:pic>
      <p:cxnSp>
        <p:nvCxnSpPr>
          <p:cNvPr id="990" name="Google Shape;990;g289c248d2f2_0_767"/>
          <p:cNvCxnSpPr>
            <a:stCxn id="987" idx="3"/>
          </p:cNvCxnSpPr>
          <p:nvPr/>
        </p:nvCxnSpPr>
        <p:spPr>
          <a:xfrm flipH="1">
            <a:off x="1083973" y="1307257"/>
            <a:ext cx="1550100" cy="18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289c248d2f2_0_7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123" name="Google Shape;123;g289c248d2f2_0_7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g289c248d2f2_0_7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25" name="Google Shape;125;g289c248d2f2_0_75"/>
          <p:cNvPicPr preferRelativeResize="0"/>
          <p:nvPr/>
        </p:nvPicPr>
        <p:blipFill>
          <a:blip r:embed="rId5">
            <a:alphaModFix/>
          </a:blip>
          <a:stretch>
            <a:fillRect/>
          </a:stretch>
        </p:blipFill>
        <p:spPr>
          <a:xfrm>
            <a:off x="-8" y="-8"/>
            <a:ext cx="951625" cy="617375"/>
          </a:xfrm>
          <a:prstGeom prst="rect">
            <a:avLst/>
          </a:prstGeom>
          <a:noFill/>
          <a:ln>
            <a:noFill/>
          </a:ln>
        </p:spPr>
      </p:pic>
      <p:sp>
        <p:nvSpPr>
          <p:cNvPr id="126" name="Google Shape;126;g289c248d2f2_0_7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27" name="Google Shape;127;g289c248d2f2_0_75"/>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 name="Google Shape;128;g289c248d2f2_0_75"/>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29" name="Google Shape;129;g289c248d2f2_0_75"/>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130" name="Google Shape;130;g289c248d2f2_0_75"/>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131" name="Google Shape;131;g289c248d2f2_0_75"/>
          <p:cNvCxnSpPr>
            <a:stCxn id="128"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132" name="Google Shape;132;g289c248d2f2_0_75"/>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3" name="Google Shape;133;g289c248d2f2_0_75"/>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134" name="Google Shape;134;g289c248d2f2_0_75"/>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5" name="Google Shape;135;g289c248d2f2_0_75"/>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136" name="Google Shape;136;g289c248d2f2_0_75"/>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g289c248d2f2_0_75"/>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g289c248d2f2_0_78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996" name="Google Shape;996;g289c248d2f2_0_78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997" name="Google Shape;997;g289c248d2f2_0_780"/>
          <p:cNvPicPr preferRelativeResize="0"/>
          <p:nvPr/>
        </p:nvPicPr>
        <p:blipFill>
          <a:blip r:embed="rId5">
            <a:alphaModFix/>
          </a:blip>
          <a:stretch>
            <a:fillRect/>
          </a:stretch>
        </p:blipFill>
        <p:spPr>
          <a:xfrm>
            <a:off x="-8" y="-8"/>
            <a:ext cx="951625" cy="617375"/>
          </a:xfrm>
          <a:prstGeom prst="rect">
            <a:avLst/>
          </a:prstGeom>
          <a:noFill/>
          <a:ln>
            <a:noFill/>
          </a:ln>
        </p:spPr>
      </p:pic>
      <p:sp>
        <p:nvSpPr>
          <p:cNvPr id="998" name="Google Shape;998;g289c248d2f2_0_78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999" name="Google Shape;999;g289c248d2f2_0_780"/>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14</a:t>
            </a:r>
            <a:endParaRPr sz="900"/>
          </a:p>
        </p:txBody>
      </p:sp>
      <p:sp>
        <p:nvSpPr>
          <p:cNvPr id="1000" name="Google Shape;1000;g289c248d2f2_0_780"/>
          <p:cNvSpPr txBox="1"/>
          <p:nvPr/>
        </p:nvSpPr>
        <p:spPr>
          <a:xfrm>
            <a:off x="3053055" y="1102150"/>
            <a:ext cx="363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Enter the required info please make sure you enter tag base on info as indicated above </a:t>
            </a:r>
            <a:endParaRPr sz="800"/>
          </a:p>
        </p:txBody>
      </p:sp>
      <p:pic>
        <p:nvPicPr>
          <p:cNvPr id="1001" name="Google Shape;1001;g289c248d2f2_0_780"/>
          <p:cNvPicPr preferRelativeResize="0"/>
          <p:nvPr/>
        </p:nvPicPr>
        <p:blipFill>
          <a:blip r:embed="rId6">
            <a:alphaModFix/>
          </a:blip>
          <a:stretch>
            <a:fillRect/>
          </a:stretch>
        </p:blipFill>
        <p:spPr>
          <a:xfrm>
            <a:off x="1762248" y="2076888"/>
            <a:ext cx="6205125" cy="2939721"/>
          </a:xfrm>
          <a:prstGeom prst="rect">
            <a:avLst/>
          </a:prstGeom>
          <a:noFill/>
          <a:ln>
            <a:noFill/>
          </a:ln>
        </p:spPr>
      </p:pic>
      <p:cxnSp>
        <p:nvCxnSpPr>
          <p:cNvPr id="1002" name="Google Shape;1002;g289c248d2f2_0_780"/>
          <p:cNvCxnSpPr>
            <a:stCxn id="999" idx="4"/>
          </p:cNvCxnSpPr>
          <p:nvPr/>
        </p:nvCxnSpPr>
        <p:spPr>
          <a:xfrm>
            <a:off x="2807597" y="1378738"/>
            <a:ext cx="624000" cy="2292000"/>
          </a:xfrm>
          <a:prstGeom prst="straightConnector1">
            <a:avLst/>
          </a:prstGeom>
          <a:noFill/>
          <a:ln cap="flat" cmpd="sng" w="9525">
            <a:solidFill>
              <a:schemeClr val="dk2"/>
            </a:solidFill>
            <a:prstDash val="solid"/>
            <a:round/>
            <a:headEnd len="med" w="med" type="none"/>
            <a:tailEnd len="med" w="med" type="triangle"/>
          </a:ln>
        </p:spPr>
      </p:cxnSp>
      <p:sp>
        <p:nvSpPr>
          <p:cNvPr id="1003" name="Google Shape;1003;g289c248d2f2_0_780"/>
          <p:cNvSpPr/>
          <p:nvPr/>
        </p:nvSpPr>
        <p:spPr>
          <a:xfrm>
            <a:off x="8291697" y="21719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15</a:t>
            </a:r>
            <a:endParaRPr sz="900"/>
          </a:p>
        </p:txBody>
      </p:sp>
      <p:cxnSp>
        <p:nvCxnSpPr>
          <p:cNvPr id="1004" name="Google Shape;1004;g289c248d2f2_0_780"/>
          <p:cNvCxnSpPr>
            <a:stCxn id="1003" idx="4"/>
          </p:cNvCxnSpPr>
          <p:nvPr/>
        </p:nvCxnSpPr>
        <p:spPr>
          <a:xfrm flipH="1">
            <a:off x="7416297" y="2660013"/>
            <a:ext cx="1120800" cy="207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g289c248d2f2_0_794"/>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10" name="Google Shape;1010;g289c248d2f2_0_794"/>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11" name="Google Shape;1011;g289c248d2f2_0_794"/>
          <p:cNvPicPr preferRelativeResize="0"/>
          <p:nvPr/>
        </p:nvPicPr>
        <p:blipFill>
          <a:blip r:embed="rId5">
            <a:alphaModFix/>
          </a:blip>
          <a:stretch>
            <a:fillRect/>
          </a:stretch>
        </p:blipFill>
        <p:spPr>
          <a:xfrm>
            <a:off x="-8" y="-8"/>
            <a:ext cx="951625" cy="617375"/>
          </a:xfrm>
          <a:prstGeom prst="rect">
            <a:avLst/>
          </a:prstGeom>
          <a:noFill/>
          <a:ln>
            <a:noFill/>
          </a:ln>
        </p:spPr>
      </p:pic>
      <p:sp>
        <p:nvSpPr>
          <p:cNvPr id="1012" name="Google Shape;1012;g289c248d2f2_0_794"/>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13" name="Google Shape;1013;g289c248d2f2_0_794"/>
          <p:cNvSpPr/>
          <p:nvPr/>
        </p:nvSpPr>
        <p:spPr>
          <a:xfrm>
            <a:off x="807425" y="919550"/>
            <a:ext cx="6541500" cy="26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Repeat same process for each target </a:t>
            </a:r>
            <a:r>
              <a:rPr lang="en"/>
              <a:t>machine</a:t>
            </a:r>
            <a:r>
              <a:rPr lang="en"/>
              <a:t> make to respect the tags </a:t>
            </a:r>
            <a:endParaRPr/>
          </a:p>
        </p:txBody>
      </p:sp>
      <p:pic>
        <p:nvPicPr>
          <p:cNvPr id="1014" name="Google Shape;1014;g289c248d2f2_0_794"/>
          <p:cNvPicPr preferRelativeResize="0"/>
          <p:nvPr/>
        </p:nvPicPr>
        <p:blipFill>
          <a:blip r:embed="rId6">
            <a:alphaModFix/>
          </a:blip>
          <a:stretch>
            <a:fillRect/>
          </a:stretch>
        </p:blipFill>
        <p:spPr>
          <a:xfrm>
            <a:off x="2482050" y="2680930"/>
            <a:ext cx="3357551" cy="16453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g289c248d2f2_0_80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20" name="Google Shape;1020;g289c248d2f2_0_80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21" name="Google Shape;1021;g289c248d2f2_0_809"/>
          <p:cNvPicPr preferRelativeResize="0"/>
          <p:nvPr/>
        </p:nvPicPr>
        <p:blipFill>
          <a:blip r:embed="rId5">
            <a:alphaModFix/>
          </a:blip>
          <a:stretch>
            <a:fillRect/>
          </a:stretch>
        </p:blipFill>
        <p:spPr>
          <a:xfrm>
            <a:off x="-8" y="-8"/>
            <a:ext cx="951625" cy="617375"/>
          </a:xfrm>
          <a:prstGeom prst="rect">
            <a:avLst/>
          </a:prstGeom>
          <a:noFill/>
          <a:ln>
            <a:noFill/>
          </a:ln>
        </p:spPr>
      </p:pic>
      <p:sp>
        <p:nvSpPr>
          <p:cNvPr id="1022" name="Google Shape;1022;g289c248d2f2_0_80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23" name="Google Shape;1023;g289c248d2f2_0_809"/>
          <p:cNvSpPr/>
          <p:nvPr/>
        </p:nvSpPr>
        <p:spPr>
          <a:xfrm>
            <a:off x="859750" y="1502675"/>
            <a:ext cx="7289100" cy="286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A IAM  ROLE  WITH </a:t>
            </a:r>
            <a:r>
              <a:rPr b="1" lang="en" sz="1100" u="sng">
                <a:solidFill>
                  <a:schemeClr val="hlink"/>
                </a:solidFill>
                <a:hlinkClick r:id="rId6"/>
              </a:rPr>
              <a:t>AmazonEC2FullAccess</a:t>
            </a:r>
            <a:r>
              <a:rPr b="1" lang="en"/>
              <a:t> </a:t>
            </a:r>
            <a:r>
              <a:rPr lang="en"/>
              <a:t> AND ATTACH TO YOUR ANSIBLE MASTER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g289c248d2f2_0_81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29" name="Google Shape;1029;g289c248d2f2_0_81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30" name="Google Shape;1030;g289c248d2f2_0_819"/>
          <p:cNvPicPr preferRelativeResize="0"/>
          <p:nvPr/>
        </p:nvPicPr>
        <p:blipFill>
          <a:blip r:embed="rId5">
            <a:alphaModFix/>
          </a:blip>
          <a:stretch>
            <a:fillRect/>
          </a:stretch>
        </p:blipFill>
        <p:spPr>
          <a:xfrm>
            <a:off x="-8" y="-8"/>
            <a:ext cx="951625" cy="617375"/>
          </a:xfrm>
          <a:prstGeom prst="rect">
            <a:avLst/>
          </a:prstGeom>
          <a:noFill/>
          <a:ln>
            <a:noFill/>
          </a:ln>
        </p:spPr>
      </p:pic>
      <p:sp>
        <p:nvSpPr>
          <p:cNvPr id="1031" name="Google Shape;1031;g289c248d2f2_0_81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32" name="Google Shape;1032;g289c248d2f2_0_819"/>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a:t>
            </a:r>
            <a:endParaRPr sz="900"/>
          </a:p>
        </p:txBody>
      </p:sp>
      <p:sp>
        <p:nvSpPr>
          <p:cNvPr id="1033" name="Google Shape;1033;g289c248d2f2_0_819"/>
          <p:cNvSpPr txBox="1"/>
          <p:nvPr/>
        </p:nvSpPr>
        <p:spPr>
          <a:xfrm>
            <a:off x="3053055" y="1102150"/>
            <a:ext cx="363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1034" name="Google Shape;1034;g289c248d2f2_0_819"/>
          <p:cNvSpPr/>
          <p:nvPr/>
        </p:nvSpPr>
        <p:spPr>
          <a:xfrm>
            <a:off x="8291697" y="21719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17</a:t>
            </a:r>
            <a:endParaRPr sz="900"/>
          </a:p>
        </p:txBody>
      </p:sp>
      <p:pic>
        <p:nvPicPr>
          <p:cNvPr id="1035" name="Google Shape;1035;g289c248d2f2_0_819"/>
          <p:cNvPicPr preferRelativeResize="0"/>
          <p:nvPr/>
        </p:nvPicPr>
        <p:blipFill>
          <a:blip r:embed="rId6">
            <a:alphaModFix/>
          </a:blip>
          <a:stretch>
            <a:fillRect/>
          </a:stretch>
        </p:blipFill>
        <p:spPr>
          <a:xfrm>
            <a:off x="3583997" y="2229250"/>
            <a:ext cx="3679902" cy="1825332"/>
          </a:xfrm>
          <a:prstGeom prst="rect">
            <a:avLst/>
          </a:prstGeom>
          <a:noFill/>
          <a:ln>
            <a:noFill/>
          </a:ln>
        </p:spPr>
      </p:pic>
      <p:cxnSp>
        <p:nvCxnSpPr>
          <p:cNvPr id="1036" name="Google Shape;1036;g289c248d2f2_0_819"/>
          <p:cNvCxnSpPr/>
          <p:nvPr/>
        </p:nvCxnSpPr>
        <p:spPr>
          <a:xfrm>
            <a:off x="2893225" y="1128875"/>
            <a:ext cx="1697100" cy="1472700"/>
          </a:xfrm>
          <a:prstGeom prst="straightConnector1">
            <a:avLst/>
          </a:prstGeom>
          <a:noFill/>
          <a:ln cap="flat" cmpd="sng" w="9525">
            <a:solidFill>
              <a:schemeClr val="dk2"/>
            </a:solidFill>
            <a:prstDash val="solid"/>
            <a:round/>
            <a:headEnd len="med" w="med" type="none"/>
            <a:tailEnd len="med" w="med" type="triangle"/>
          </a:ln>
        </p:spPr>
      </p:cxnSp>
      <p:cxnSp>
        <p:nvCxnSpPr>
          <p:cNvPr id="1037" name="Google Shape;1037;g289c248d2f2_0_819"/>
          <p:cNvCxnSpPr>
            <a:stCxn id="1034" idx="3"/>
          </p:cNvCxnSpPr>
          <p:nvPr/>
        </p:nvCxnSpPr>
        <p:spPr>
          <a:xfrm flipH="1">
            <a:off x="6556373" y="2588532"/>
            <a:ext cx="1807200" cy="700800"/>
          </a:xfrm>
          <a:prstGeom prst="straightConnector1">
            <a:avLst/>
          </a:prstGeom>
          <a:noFill/>
          <a:ln cap="flat" cmpd="sng" w="9525">
            <a:solidFill>
              <a:schemeClr val="dk2"/>
            </a:solidFill>
            <a:prstDash val="solid"/>
            <a:round/>
            <a:headEnd len="med" w="med" type="none"/>
            <a:tailEnd len="med" w="med" type="triangle"/>
          </a:ln>
        </p:spPr>
      </p:cxnSp>
      <p:sp>
        <p:nvSpPr>
          <p:cNvPr id="1038" name="Google Shape;1038;g289c248d2f2_0_819"/>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IAM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g289c248d2f2_0_83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44" name="Google Shape;1044;g289c248d2f2_0_83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45" name="Google Shape;1045;g289c248d2f2_0_837"/>
          <p:cNvPicPr preferRelativeResize="0"/>
          <p:nvPr/>
        </p:nvPicPr>
        <p:blipFill>
          <a:blip r:embed="rId5">
            <a:alphaModFix/>
          </a:blip>
          <a:stretch>
            <a:fillRect/>
          </a:stretch>
        </p:blipFill>
        <p:spPr>
          <a:xfrm>
            <a:off x="-8" y="-8"/>
            <a:ext cx="951625" cy="617375"/>
          </a:xfrm>
          <a:prstGeom prst="rect">
            <a:avLst/>
          </a:prstGeom>
          <a:noFill/>
          <a:ln>
            <a:noFill/>
          </a:ln>
        </p:spPr>
      </p:pic>
      <p:sp>
        <p:nvSpPr>
          <p:cNvPr id="1046" name="Google Shape;1046;g289c248d2f2_0_83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47" name="Google Shape;1047;g289c248d2f2_0_837"/>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18</a:t>
            </a:r>
            <a:endParaRPr sz="900"/>
          </a:p>
        </p:txBody>
      </p:sp>
      <p:sp>
        <p:nvSpPr>
          <p:cNvPr id="1048" name="Google Shape;1048;g289c248d2f2_0_837"/>
          <p:cNvSpPr txBox="1"/>
          <p:nvPr/>
        </p:nvSpPr>
        <p:spPr>
          <a:xfrm>
            <a:off x="3053055" y="1102150"/>
            <a:ext cx="363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1049" name="Google Shape;1049;g289c248d2f2_0_837"/>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g289c248d2f2_0_837"/>
          <p:cNvPicPr preferRelativeResize="0"/>
          <p:nvPr/>
        </p:nvPicPr>
        <p:blipFill>
          <a:blip r:embed="rId6">
            <a:alphaModFix/>
          </a:blip>
          <a:stretch>
            <a:fillRect/>
          </a:stretch>
        </p:blipFill>
        <p:spPr>
          <a:xfrm>
            <a:off x="1560775" y="1927325"/>
            <a:ext cx="5122877" cy="3044204"/>
          </a:xfrm>
          <a:prstGeom prst="rect">
            <a:avLst/>
          </a:prstGeom>
          <a:noFill/>
          <a:ln>
            <a:noFill/>
          </a:ln>
        </p:spPr>
      </p:pic>
      <p:cxnSp>
        <p:nvCxnSpPr>
          <p:cNvPr id="1051" name="Google Shape;1051;g289c248d2f2_0_837"/>
          <p:cNvCxnSpPr>
            <a:stCxn id="1047" idx="3"/>
          </p:cNvCxnSpPr>
          <p:nvPr/>
        </p:nvCxnSpPr>
        <p:spPr>
          <a:xfrm flipH="1">
            <a:off x="1831573" y="1307257"/>
            <a:ext cx="802500" cy="189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g289c248d2f2_0_85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57" name="Google Shape;1057;g289c248d2f2_0_85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58" name="Google Shape;1058;g289c248d2f2_0_853"/>
          <p:cNvPicPr preferRelativeResize="0"/>
          <p:nvPr/>
        </p:nvPicPr>
        <p:blipFill>
          <a:blip r:embed="rId5">
            <a:alphaModFix/>
          </a:blip>
          <a:stretch>
            <a:fillRect/>
          </a:stretch>
        </p:blipFill>
        <p:spPr>
          <a:xfrm>
            <a:off x="-8" y="-8"/>
            <a:ext cx="951625" cy="617375"/>
          </a:xfrm>
          <a:prstGeom prst="rect">
            <a:avLst/>
          </a:prstGeom>
          <a:noFill/>
          <a:ln>
            <a:noFill/>
          </a:ln>
        </p:spPr>
      </p:pic>
      <p:sp>
        <p:nvSpPr>
          <p:cNvPr id="1059" name="Google Shape;1059;g289c248d2f2_0_85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60" name="Google Shape;1060;g289c248d2f2_0_853"/>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19</a:t>
            </a:r>
            <a:endParaRPr sz="900"/>
          </a:p>
        </p:txBody>
      </p:sp>
      <p:sp>
        <p:nvSpPr>
          <p:cNvPr id="1061" name="Google Shape;1061;g289c248d2f2_0_853"/>
          <p:cNvSpPr txBox="1"/>
          <p:nvPr/>
        </p:nvSpPr>
        <p:spPr>
          <a:xfrm>
            <a:off x="3053055" y="1102150"/>
            <a:ext cx="363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1062" name="Google Shape;1062;g289c248d2f2_0_853"/>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g289c248d2f2_0_853"/>
          <p:cNvPicPr preferRelativeResize="0"/>
          <p:nvPr/>
        </p:nvPicPr>
        <p:blipFill>
          <a:blip r:embed="rId6">
            <a:alphaModFix/>
          </a:blip>
          <a:stretch>
            <a:fillRect/>
          </a:stretch>
        </p:blipFill>
        <p:spPr>
          <a:xfrm>
            <a:off x="152400" y="3352057"/>
            <a:ext cx="7688335" cy="1238843"/>
          </a:xfrm>
          <a:prstGeom prst="rect">
            <a:avLst/>
          </a:prstGeom>
          <a:noFill/>
          <a:ln>
            <a:noFill/>
          </a:ln>
        </p:spPr>
      </p:pic>
      <p:cxnSp>
        <p:nvCxnSpPr>
          <p:cNvPr id="1064" name="Google Shape;1064;g289c248d2f2_0_853"/>
          <p:cNvCxnSpPr/>
          <p:nvPr/>
        </p:nvCxnSpPr>
        <p:spPr>
          <a:xfrm>
            <a:off x="2997875" y="1308300"/>
            <a:ext cx="4291200" cy="242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g289c248d2f2_0_867"/>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70" name="Google Shape;1070;g289c248d2f2_0_867"/>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71" name="Google Shape;1071;g289c248d2f2_0_867"/>
          <p:cNvPicPr preferRelativeResize="0"/>
          <p:nvPr/>
        </p:nvPicPr>
        <p:blipFill>
          <a:blip r:embed="rId5">
            <a:alphaModFix/>
          </a:blip>
          <a:stretch>
            <a:fillRect/>
          </a:stretch>
        </p:blipFill>
        <p:spPr>
          <a:xfrm>
            <a:off x="-8" y="-8"/>
            <a:ext cx="951625" cy="617375"/>
          </a:xfrm>
          <a:prstGeom prst="rect">
            <a:avLst/>
          </a:prstGeom>
          <a:noFill/>
          <a:ln>
            <a:noFill/>
          </a:ln>
        </p:spPr>
      </p:pic>
      <p:sp>
        <p:nvSpPr>
          <p:cNvPr id="1072" name="Google Shape;1072;g289c248d2f2_0_867"/>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73" name="Google Shape;1073;g289c248d2f2_0_867"/>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20</a:t>
            </a:r>
            <a:endParaRPr sz="900"/>
          </a:p>
        </p:txBody>
      </p:sp>
      <p:sp>
        <p:nvSpPr>
          <p:cNvPr id="1074" name="Google Shape;1074;g289c248d2f2_0_867"/>
          <p:cNvSpPr txBox="1"/>
          <p:nvPr/>
        </p:nvSpPr>
        <p:spPr>
          <a:xfrm>
            <a:off x="3053055" y="1102150"/>
            <a:ext cx="363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1075" name="Google Shape;1075;g289c248d2f2_0_867"/>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g289c248d2f2_0_867"/>
          <p:cNvPicPr preferRelativeResize="0"/>
          <p:nvPr/>
        </p:nvPicPr>
        <p:blipFill>
          <a:blip r:embed="rId6">
            <a:alphaModFix/>
          </a:blip>
          <a:stretch>
            <a:fillRect/>
          </a:stretch>
        </p:blipFill>
        <p:spPr>
          <a:xfrm>
            <a:off x="919551" y="2741727"/>
            <a:ext cx="6071373" cy="2339024"/>
          </a:xfrm>
          <a:prstGeom prst="rect">
            <a:avLst/>
          </a:prstGeom>
          <a:noFill/>
          <a:ln>
            <a:noFill/>
          </a:ln>
        </p:spPr>
      </p:pic>
      <p:cxnSp>
        <p:nvCxnSpPr>
          <p:cNvPr id="1077" name="Google Shape;1077;g289c248d2f2_0_867"/>
          <p:cNvCxnSpPr>
            <a:stCxn id="1073" idx="4"/>
          </p:cNvCxnSpPr>
          <p:nvPr/>
        </p:nvCxnSpPr>
        <p:spPr>
          <a:xfrm flipH="1">
            <a:off x="2310197" y="1378738"/>
            <a:ext cx="497400" cy="2045400"/>
          </a:xfrm>
          <a:prstGeom prst="straightConnector1">
            <a:avLst/>
          </a:prstGeom>
          <a:noFill/>
          <a:ln cap="flat" cmpd="sng" w="9525">
            <a:solidFill>
              <a:schemeClr val="dk2"/>
            </a:solidFill>
            <a:prstDash val="solid"/>
            <a:round/>
            <a:headEnd len="med" w="med" type="none"/>
            <a:tailEnd len="med" w="med" type="triangle"/>
          </a:ln>
        </p:spPr>
      </p:cxnSp>
      <p:sp>
        <p:nvSpPr>
          <p:cNvPr id="1078" name="Google Shape;1078;g289c248d2f2_0_867"/>
          <p:cNvSpPr/>
          <p:nvPr/>
        </p:nvSpPr>
        <p:spPr>
          <a:xfrm>
            <a:off x="5368597" y="17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21</a:t>
            </a:r>
            <a:endParaRPr sz="900"/>
          </a:p>
        </p:txBody>
      </p:sp>
      <p:cxnSp>
        <p:nvCxnSpPr>
          <p:cNvPr id="1079" name="Google Shape;1079;g289c248d2f2_0_867"/>
          <p:cNvCxnSpPr>
            <a:stCxn id="1078" idx="5"/>
          </p:cNvCxnSpPr>
          <p:nvPr/>
        </p:nvCxnSpPr>
        <p:spPr>
          <a:xfrm flipH="1">
            <a:off x="5135921" y="2207257"/>
            <a:ext cx="651600" cy="239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g289c248d2f2_0_88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85" name="Google Shape;1085;g289c248d2f2_0_88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086" name="Google Shape;1086;g289c248d2f2_0_883"/>
          <p:cNvPicPr preferRelativeResize="0"/>
          <p:nvPr/>
        </p:nvPicPr>
        <p:blipFill>
          <a:blip r:embed="rId5">
            <a:alphaModFix/>
          </a:blip>
          <a:stretch>
            <a:fillRect/>
          </a:stretch>
        </p:blipFill>
        <p:spPr>
          <a:xfrm>
            <a:off x="-8" y="-8"/>
            <a:ext cx="951625" cy="617375"/>
          </a:xfrm>
          <a:prstGeom prst="rect">
            <a:avLst/>
          </a:prstGeom>
          <a:noFill/>
          <a:ln>
            <a:noFill/>
          </a:ln>
        </p:spPr>
      </p:pic>
      <p:sp>
        <p:nvSpPr>
          <p:cNvPr id="1087" name="Google Shape;1087;g289c248d2f2_0_88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088" name="Google Shape;1088;g289c248d2f2_0_883"/>
          <p:cNvSpPr/>
          <p:nvPr/>
        </p:nvSpPr>
        <p:spPr>
          <a:xfrm>
            <a:off x="2562197" y="8906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900"/>
          </a:p>
        </p:txBody>
      </p:sp>
      <p:sp>
        <p:nvSpPr>
          <p:cNvPr id="1089" name="Google Shape;1089;g289c248d2f2_0_883"/>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g289c248d2f2_0_883"/>
          <p:cNvPicPr preferRelativeResize="0"/>
          <p:nvPr/>
        </p:nvPicPr>
        <p:blipFill>
          <a:blip r:embed="rId6">
            <a:alphaModFix/>
          </a:blip>
          <a:stretch>
            <a:fillRect/>
          </a:stretch>
        </p:blipFill>
        <p:spPr>
          <a:xfrm>
            <a:off x="0" y="2369875"/>
            <a:ext cx="7464648" cy="2598774"/>
          </a:xfrm>
          <a:prstGeom prst="rect">
            <a:avLst/>
          </a:prstGeom>
          <a:noFill/>
          <a:ln>
            <a:noFill/>
          </a:ln>
        </p:spPr>
      </p:pic>
      <p:sp>
        <p:nvSpPr>
          <p:cNvPr id="1091" name="Google Shape;1091;g289c248d2f2_0_883"/>
          <p:cNvSpPr/>
          <p:nvPr/>
        </p:nvSpPr>
        <p:spPr>
          <a:xfrm>
            <a:off x="8186260" y="351011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23</a:t>
            </a:r>
            <a:endParaRPr sz="900"/>
          </a:p>
        </p:txBody>
      </p:sp>
      <p:cxnSp>
        <p:nvCxnSpPr>
          <p:cNvPr id="1092" name="Google Shape;1092;g289c248d2f2_0_883"/>
          <p:cNvCxnSpPr/>
          <p:nvPr/>
        </p:nvCxnSpPr>
        <p:spPr>
          <a:xfrm flipH="1">
            <a:off x="1210997" y="1378738"/>
            <a:ext cx="1596600" cy="14022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g289c248d2f2_0_883"/>
          <p:cNvCxnSpPr>
            <a:stCxn id="1091" idx="2"/>
          </p:cNvCxnSpPr>
          <p:nvPr/>
        </p:nvCxnSpPr>
        <p:spPr>
          <a:xfrm flipH="1">
            <a:off x="7363960" y="3754163"/>
            <a:ext cx="822300" cy="80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g289c248d2f2_0_903"/>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099" name="Google Shape;1099;g289c248d2f2_0_903"/>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00" name="Google Shape;1100;g289c248d2f2_0_903"/>
          <p:cNvPicPr preferRelativeResize="0"/>
          <p:nvPr/>
        </p:nvPicPr>
        <p:blipFill>
          <a:blip r:embed="rId5">
            <a:alphaModFix/>
          </a:blip>
          <a:stretch>
            <a:fillRect/>
          </a:stretch>
        </p:blipFill>
        <p:spPr>
          <a:xfrm>
            <a:off x="-8" y="-8"/>
            <a:ext cx="951625" cy="617375"/>
          </a:xfrm>
          <a:prstGeom prst="rect">
            <a:avLst/>
          </a:prstGeom>
          <a:noFill/>
          <a:ln>
            <a:noFill/>
          </a:ln>
        </p:spPr>
      </p:pic>
      <p:sp>
        <p:nvSpPr>
          <p:cNvPr id="1101" name="Google Shape;1101;g289c248d2f2_0_903"/>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02" name="Google Shape;1102;g289c248d2f2_0_903"/>
          <p:cNvSpPr/>
          <p:nvPr/>
        </p:nvSpPr>
        <p:spPr>
          <a:xfrm>
            <a:off x="7653372" y="2939063"/>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25</a:t>
            </a:r>
            <a:endParaRPr sz="900"/>
          </a:p>
        </p:txBody>
      </p:sp>
      <p:sp>
        <p:nvSpPr>
          <p:cNvPr id="1103" name="Google Shape;1103;g289c248d2f2_0_903"/>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289c248d2f2_0_903"/>
          <p:cNvSpPr/>
          <p:nvPr/>
        </p:nvSpPr>
        <p:spPr>
          <a:xfrm>
            <a:off x="394910" y="11327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24</a:t>
            </a:r>
            <a:endParaRPr sz="900"/>
          </a:p>
        </p:txBody>
      </p:sp>
      <p:pic>
        <p:nvPicPr>
          <p:cNvPr id="1105" name="Google Shape;1105;g289c248d2f2_0_903"/>
          <p:cNvPicPr preferRelativeResize="0"/>
          <p:nvPr/>
        </p:nvPicPr>
        <p:blipFill>
          <a:blip r:embed="rId6">
            <a:alphaModFix/>
          </a:blip>
          <a:stretch>
            <a:fillRect/>
          </a:stretch>
        </p:blipFill>
        <p:spPr>
          <a:xfrm>
            <a:off x="50500" y="1905200"/>
            <a:ext cx="6558300" cy="3048599"/>
          </a:xfrm>
          <a:prstGeom prst="rect">
            <a:avLst/>
          </a:prstGeom>
          <a:noFill/>
          <a:ln>
            <a:noFill/>
          </a:ln>
        </p:spPr>
      </p:pic>
      <p:cxnSp>
        <p:nvCxnSpPr>
          <p:cNvPr id="1106" name="Google Shape;1106;g289c248d2f2_0_903"/>
          <p:cNvCxnSpPr>
            <a:stCxn id="1104" idx="4"/>
          </p:cNvCxnSpPr>
          <p:nvPr/>
        </p:nvCxnSpPr>
        <p:spPr>
          <a:xfrm>
            <a:off x="640310" y="1620838"/>
            <a:ext cx="443700" cy="2057400"/>
          </a:xfrm>
          <a:prstGeom prst="straightConnector1">
            <a:avLst/>
          </a:prstGeom>
          <a:noFill/>
          <a:ln cap="flat" cmpd="sng" w="9525">
            <a:solidFill>
              <a:schemeClr val="dk2"/>
            </a:solidFill>
            <a:prstDash val="solid"/>
            <a:round/>
            <a:headEnd len="med" w="med" type="none"/>
            <a:tailEnd len="med" w="med" type="triangle"/>
          </a:ln>
        </p:spPr>
      </p:cxnSp>
      <p:cxnSp>
        <p:nvCxnSpPr>
          <p:cNvPr id="1107" name="Google Shape;1107;g289c248d2f2_0_903"/>
          <p:cNvCxnSpPr>
            <a:stCxn id="1102" idx="3"/>
          </p:cNvCxnSpPr>
          <p:nvPr/>
        </p:nvCxnSpPr>
        <p:spPr>
          <a:xfrm flipH="1">
            <a:off x="6511748" y="3355682"/>
            <a:ext cx="1213500" cy="149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g289c248d2f2_0_920"/>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113" name="Google Shape;1113;g289c248d2f2_0_920"/>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14" name="Google Shape;1114;g289c248d2f2_0_920"/>
          <p:cNvPicPr preferRelativeResize="0"/>
          <p:nvPr/>
        </p:nvPicPr>
        <p:blipFill>
          <a:blip r:embed="rId5">
            <a:alphaModFix/>
          </a:blip>
          <a:stretch>
            <a:fillRect/>
          </a:stretch>
        </p:blipFill>
        <p:spPr>
          <a:xfrm>
            <a:off x="-8" y="-8"/>
            <a:ext cx="951625" cy="617375"/>
          </a:xfrm>
          <a:prstGeom prst="rect">
            <a:avLst/>
          </a:prstGeom>
          <a:noFill/>
          <a:ln>
            <a:noFill/>
          </a:ln>
        </p:spPr>
      </p:pic>
      <p:sp>
        <p:nvSpPr>
          <p:cNvPr id="1115" name="Google Shape;1115;g289c248d2f2_0_920"/>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16" name="Google Shape;1116;g289c248d2f2_0_920"/>
          <p:cNvSpPr/>
          <p:nvPr/>
        </p:nvSpPr>
        <p:spPr>
          <a:xfrm>
            <a:off x="7488897" y="214658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27</a:t>
            </a:r>
            <a:endParaRPr sz="900"/>
          </a:p>
        </p:txBody>
      </p:sp>
      <p:sp>
        <p:nvSpPr>
          <p:cNvPr id="1117" name="Google Shape;1117;g289c248d2f2_0_920"/>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289c248d2f2_0_920"/>
          <p:cNvSpPr/>
          <p:nvPr/>
        </p:nvSpPr>
        <p:spPr>
          <a:xfrm>
            <a:off x="394910" y="113273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26</a:t>
            </a:r>
            <a:endParaRPr sz="900"/>
          </a:p>
        </p:txBody>
      </p:sp>
      <p:pic>
        <p:nvPicPr>
          <p:cNvPr id="1119" name="Google Shape;1119;g289c248d2f2_0_920"/>
          <p:cNvPicPr preferRelativeResize="0"/>
          <p:nvPr/>
        </p:nvPicPr>
        <p:blipFill>
          <a:blip r:embed="rId6">
            <a:alphaModFix/>
          </a:blip>
          <a:stretch>
            <a:fillRect/>
          </a:stretch>
        </p:blipFill>
        <p:spPr>
          <a:xfrm>
            <a:off x="212198" y="2013763"/>
            <a:ext cx="6074450" cy="3055011"/>
          </a:xfrm>
          <a:prstGeom prst="rect">
            <a:avLst/>
          </a:prstGeom>
          <a:noFill/>
          <a:ln>
            <a:noFill/>
          </a:ln>
        </p:spPr>
      </p:pic>
      <p:cxnSp>
        <p:nvCxnSpPr>
          <p:cNvPr id="1120" name="Google Shape;1120;g289c248d2f2_0_920"/>
          <p:cNvCxnSpPr>
            <a:stCxn id="1118" idx="4"/>
          </p:cNvCxnSpPr>
          <p:nvPr/>
        </p:nvCxnSpPr>
        <p:spPr>
          <a:xfrm>
            <a:off x="640310" y="1620838"/>
            <a:ext cx="555900" cy="1676100"/>
          </a:xfrm>
          <a:prstGeom prst="straightConnector1">
            <a:avLst/>
          </a:prstGeom>
          <a:noFill/>
          <a:ln cap="flat" cmpd="sng" w="9525">
            <a:solidFill>
              <a:schemeClr val="dk2"/>
            </a:solidFill>
            <a:prstDash val="solid"/>
            <a:round/>
            <a:headEnd len="med" w="med" type="none"/>
            <a:tailEnd len="med" w="med" type="triangle"/>
          </a:ln>
        </p:spPr>
      </p:cxnSp>
      <p:cxnSp>
        <p:nvCxnSpPr>
          <p:cNvPr id="1121" name="Google Shape;1121;g289c248d2f2_0_920"/>
          <p:cNvCxnSpPr>
            <a:stCxn id="1116" idx="3"/>
          </p:cNvCxnSpPr>
          <p:nvPr/>
        </p:nvCxnSpPr>
        <p:spPr>
          <a:xfrm flipH="1">
            <a:off x="6063173" y="2563207"/>
            <a:ext cx="1497600" cy="243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289c248d2f2_0_96"/>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143" name="Google Shape;143;g289c248d2f2_0_9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g289c248d2f2_0_96"/>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45" name="Google Shape;145;g289c248d2f2_0_96"/>
          <p:cNvPicPr preferRelativeResize="0"/>
          <p:nvPr/>
        </p:nvPicPr>
        <p:blipFill>
          <a:blip r:embed="rId5">
            <a:alphaModFix/>
          </a:blip>
          <a:stretch>
            <a:fillRect/>
          </a:stretch>
        </p:blipFill>
        <p:spPr>
          <a:xfrm>
            <a:off x="-8" y="-8"/>
            <a:ext cx="951625" cy="617375"/>
          </a:xfrm>
          <a:prstGeom prst="rect">
            <a:avLst/>
          </a:prstGeom>
          <a:noFill/>
          <a:ln>
            <a:noFill/>
          </a:ln>
        </p:spPr>
      </p:pic>
      <p:sp>
        <p:nvSpPr>
          <p:cNvPr id="146" name="Google Shape;146;g289c248d2f2_0_96"/>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47" name="Google Shape;147;g289c248d2f2_0_96"/>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 name="Google Shape;148;g289c248d2f2_0_96"/>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49" name="Google Shape;149;g289c248d2f2_0_96"/>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150" name="Google Shape;150;g289c248d2f2_0_96"/>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151" name="Google Shape;151;g289c248d2f2_0_96"/>
          <p:cNvCxnSpPr>
            <a:stCxn id="148"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152" name="Google Shape;152;g289c248d2f2_0_96"/>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53" name="Google Shape;153;g289c248d2f2_0_96"/>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154" name="Google Shape;154;g289c248d2f2_0_96"/>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55" name="Google Shape;155;g289c248d2f2_0_96"/>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156" name="Google Shape;156;g289c248d2f2_0_96"/>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g289c248d2f2_0_96"/>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g289c248d2f2_0_936"/>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127" name="Google Shape;1127;g289c248d2f2_0_936"/>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28" name="Google Shape;1128;g289c248d2f2_0_936"/>
          <p:cNvPicPr preferRelativeResize="0"/>
          <p:nvPr/>
        </p:nvPicPr>
        <p:blipFill>
          <a:blip r:embed="rId5">
            <a:alphaModFix/>
          </a:blip>
          <a:stretch>
            <a:fillRect/>
          </a:stretch>
        </p:blipFill>
        <p:spPr>
          <a:xfrm>
            <a:off x="-8" y="-8"/>
            <a:ext cx="951625" cy="617375"/>
          </a:xfrm>
          <a:prstGeom prst="rect">
            <a:avLst/>
          </a:prstGeom>
          <a:noFill/>
          <a:ln>
            <a:noFill/>
          </a:ln>
        </p:spPr>
      </p:pic>
      <p:sp>
        <p:nvSpPr>
          <p:cNvPr id="1129" name="Google Shape;1129;g289c248d2f2_0_936"/>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30" name="Google Shape;1130;g289c248d2f2_0_936"/>
          <p:cNvSpPr/>
          <p:nvPr/>
        </p:nvSpPr>
        <p:spPr>
          <a:xfrm>
            <a:off x="7488897" y="2146588"/>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27</a:t>
            </a:r>
            <a:endParaRPr sz="900"/>
          </a:p>
        </p:txBody>
      </p:sp>
      <p:sp>
        <p:nvSpPr>
          <p:cNvPr id="1131" name="Google Shape;1131;g289c248d2f2_0_936"/>
          <p:cNvSpPr txBox="1"/>
          <p:nvPr/>
        </p:nvSpPr>
        <p:spPr>
          <a:xfrm>
            <a:off x="3132450" y="956925"/>
            <a:ext cx="10617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289c248d2f2_0_936"/>
          <p:cNvSpPr/>
          <p:nvPr/>
        </p:nvSpPr>
        <p:spPr>
          <a:xfrm>
            <a:off x="1606035" y="10514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26</a:t>
            </a:r>
            <a:endParaRPr sz="900"/>
          </a:p>
        </p:txBody>
      </p:sp>
      <p:pic>
        <p:nvPicPr>
          <p:cNvPr id="1133" name="Google Shape;1133;g289c248d2f2_0_936"/>
          <p:cNvPicPr preferRelativeResize="0"/>
          <p:nvPr/>
        </p:nvPicPr>
        <p:blipFill>
          <a:blip r:embed="rId6">
            <a:alphaModFix/>
          </a:blip>
          <a:stretch>
            <a:fillRect/>
          </a:stretch>
        </p:blipFill>
        <p:spPr>
          <a:xfrm>
            <a:off x="272424" y="1764352"/>
            <a:ext cx="6699776" cy="3117625"/>
          </a:xfrm>
          <a:prstGeom prst="rect">
            <a:avLst/>
          </a:prstGeom>
          <a:noFill/>
          <a:ln>
            <a:noFill/>
          </a:ln>
        </p:spPr>
      </p:pic>
      <p:cxnSp>
        <p:nvCxnSpPr>
          <p:cNvPr id="1134" name="Google Shape;1134;g289c248d2f2_0_936"/>
          <p:cNvCxnSpPr>
            <a:stCxn id="1132" idx="4"/>
          </p:cNvCxnSpPr>
          <p:nvPr/>
        </p:nvCxnSpPr>
        <p:spPr>
          <a:xfrm flipH="1">
            <a:off x="1450335" y="1539575"/>
            <a:ext cx="401100" cy="621000"/>
          </a:xfrm>
          <a:prstGeom prst="straightConnector1">
            <a:avLst/>
          </a:prstGeom>
          <a:noFill/>
          <a:ln cap="flat" cmpd="sng" w="9525">
            <a:solidFill>
              <a:schemeClr val="dk2"/>
            </a:solidFill>
            <a:prstDash val="solid"/>
            <a:round/>
            <a:headEnd len="med" w="med" type="none"/>
            <a:tailEnd len="med" w="med" type="triangle"/>
          </a:ln>
        </p:spPr>
      </p:cxnSp>
      <p:cxnSp>
        <p:nvCxnSpPr>
          <p:cNvPr id="1135" name="Google Shape;1135;g289c248d2f2_0_936"/>
          <p:cNvCxnSpPr>
            <a:stCxn id="1130" idx="4"/>
          </p:cNvCxnSpPr>
          <p:nvPr/>
        </p:nvCxnSpPr>
        <p:spPr>
          <a:xfrm flipH="1">
            <a:off x="6855597" y="2634688"/>
            <a:ext cx="878700" cy="203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g289c248d2f2_0_952"/>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sp>
        <p:nvSpPr>
          <p:cNvPr id="1141" name="Google Shape;1141;g289c248d2f2_0_952"/>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2" name="Google Shape;1142;g289c248d2f2_0_952"/>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43" name="Google Shape;1143;g289c248d2f2_0_952"/>
          <p:cNvPicPr preferRelativeResize="0"/>
          <p:nvPr/>
        </p:nvPicPr>
        <p:blipFill>
          <a:blip r:embed="rId5">
            <a:alphaModFix/>
          </a:blip>
          <a:stretch>
            <a:fillRect/>
          </a:stretch>
        </p:blipFill>
        <p:spPr>
          <a:xfrm>
            <a:off x="-8" y="-8"/>
            <a:ext cx="951625" cy="617375"/>
          </a:xfrm>
          <a:prstGeom prst="rect">
            <a:avLst/>
          </a:prstGeom>
          <a:noFill/>
          <a:ln>
            <a:noFill/>
          </a:ln>
        </p:spPr>
      </p:pic>
      <p:sp>
        <p:nvSpPr>
          <p:cNvPr id="1144" name="Google Shape;1144;g289c248d2f2_0_952"/>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45" name="Google Shape;1145;g289c248d2f2_0_952"/>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6" name="Google Shape;1146;g289c248d2f2_0_952"/>
          <p:cNvSpPr/>
          <p:nvPr/>
        </p:nvSpPr>
        <p:spPr>
          <a:xfrm>
            <a:off x="2721275" y="826725"/>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28</a:t>
            </a:r>
            <a:endParaRPr/>
          </a:p>
        </p:txBody>
      </p:sp>
      <p:sp>
        <p:nvSpPr>
          <p:cNvPr id="1147" name="Google Shape;1147;g289c248d2f2_0_952"/>
          <p:cNvSpPr txBox="1"/>
          <p:nvPr/>
        </p:nvSpPr>
        <p:spPr>
          <a:xfrm>
            <a:off x="1487800" y="1363875"/>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Click on service</a:t>
            </a:r>
            <a:endParaRPr sz="1100"/>
          </a:p>
        </p:txBody>
      </p:sp>
      <p:pic>
        <p:nvPicPr>
          <p:cNvPr id="1148" name="Google Shape;1148;g289c248d2f2_0_952"/>
          <p:cNvPicPr preferRelativeResize="0"/>
          <p:nvPr/>
        </p:nvPicPr>
        <p:blipFill>
          <a:blip r:embed="rId6">
            <a:alphaModFix/>
          </a:blip>
          <a:stretch>
            <a:fillRect/>
          </a:stretch>
        </p:blipFill>
        <p:spPr>
          <a:xfrm>
            <a:off x="3184676" y="1840674"/>
            <a:ext cx="5548027" cy="1988400"/>
          </a:xfrm>
          <a:prstGeom prst="rect">
            <a:avLst/>
          </a:prstGeom>
          <a:noFill/>
          <a:ln>
            <a:noFill/>
          </a:ln>
        </p:spPr>
      </p:pic>
      <p:cxnSp>
        <p:nvCxnSpPr>
          <p:cNvPr id="1149" name="Google Shape;1149;g289c248d2f2_0_952"/>
          <p:cNvCxnSpPr>
            <a:stCxn id="1146" idx="6"/>
          </p:cNvCxnSpPr>
          <p:nvPr/>
        </p:nvCxnSpPr>
        <p:spPr>
          <a:xfrm>
            <a:off x="3341675" y="1135425"/>
            <a:ext cx="448800" cy="748500"/>
          </a:xfrm>
          <a:prstGeom prst="straightConnector1">
            <a:avLst/>
          </a:prstGeom>
          <a:noFill/>
          <a:ln cap="flat" cmpd="sng" w="9525">
            <a:solidFill>
              <a:schemeClr val="dk2"/>
            </a:solidFill>
            <a:prstDash val="solid"/>
            <a:round/>
            <a:headEnd len="med" w="med" type="none"/>
            <a:tailEnd len="med" w="med" type="triangle"/>
          </a:ln>
        </p:spPr>
      </p:cxnSp>
      <p:sp>
        <p:nvSpPr>
          <p:cNvPr id="1150" name="Google Shape;1150;g289c248d2f2_0_952"/>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29</a:t>
            </a:r>
            <a:endParaRPr/>
          </a:p>
        </p:txBody>
      </p:sp>
      <p:sp>
        <p:nvSpPr>
          <p:cNvPr id="1151" name="Google Shape;1151;g289c248d2f2_0_952"/>
          <p:cNvSpPr txBox="1"/>
          <p:nvPr/>
        </p:nvSpPr>
        <p:spPr>
          <a:xfrm>
            <a:off x="1901825" y="353555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Enter EC2</a:t>
            </a:r>
            <a:endParaRPr/>
          </a:p>
        </p:txBody>
      </p:sp>
      <p:sp>
        <p:nvSpPr>
          <p:cNvPr id="1152" name="Google Shape;1152;g289c248d2f2_0_952"/>
          <p:cNvSpPr/>
          <p:nvPr/>
        </p:nvSpPr>
        <p:spPr>
          <a:xfrm>
            <a:off x="5455800" y="96870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1153" name="Google Shape;1153;g289c248d2f2_0_952"/>
          <p:cNvSpPr txBox="1"/>
          <p:nvPr/>
        </p:nvSpPr>
        <p:spPr>
          <a:xfrm>
            <a:off x="6076200" y="1131600"/>
            <a:ext cx="13755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EC2</a:t>
            </a:r>
            <a:endParaRPr/>
          </a:p>
        </p:txBody>
      </p:sp>
      <p:cxnSp>
        <p:nvCxnSpPr>
          <p:cNvPr id="1154" name="Google Shape;1154;g289c248d2f2_0_952"/>
          <p:cNvCxnSpPr/>
          <p:nvPr/>
        </p:nvCxnSpPr>
        <p:spPr>
          <a:xfrm>
            <a:off x="6040625" y="1435400"/>
            <a:ext cx="725100" cy="1547400"/>
          </a:xfrm>
          <a:prstGeom prst="straightConnector1">
            <a:avLst/>
          </a:prstGeom>
          <a:noFill/>
          <a:ln cap="flat" cmpd="sng" w="9525">
            <a:solidFill>
              <a:schemeClr val="dk2"/>
            </a:solidFill>
            <a:prstDash val="solid"/>
            <a:round/>
            <a:headEnd len="med" w="med" type="none"/>
            <a:tailEnd len="med" w="med" type="triangle"/>
          </a:ln>
        </p:spPr>
      </p:cxnSp>
      <p:cxnSp>
        <p:nvCxnSpPr>
          <p:cNvPr id="1155" name="Google Shape;1155;g289c248d2f2_0_952"/>
          <p:cNvCxnSpPr/>
          <p:nvPr/>
        </p:nvCxnSpPr>
        <p:spPr>
          <a:xfrm flipH="1" rot="10800000">
            <a:off x="2863300" y="1996250"/>
            <a:ext cx="1943700" cy="12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g289c248d2f2_0_97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161" name="Google Shape;1161;g289c248d2f2_0_97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62" name="Google Shape;1162;g289c248d2f2_0_971"/>
          <p:cNvPicPr preferRelativeResize="0"/>
          <p:nvPr/>
        </p:nvPicPr>
        <p:blipFill>
          <a:blip r:embed="rId5">
            <a:alphaModFix/>
          </a:blip>
          <a:stretch>
            <a:fillRect/>
          </a:stretch>
        </p:blipFill>
        <p:spPr>
          <a:xfrm>
            <a:off x="-8" y="-8"/>
            <a:ext cx="951625" cy="617375"/>
          </a:xfrm>
          <a:prstGeom prst="rect">
            <a:avLst/>
          </a:prstGeom>
          <a:noFill/>
          <a:ln>
            <a:noFill/>
          </a:ln>
        </p:spPr>
      </p:pic>
      <p:sp>
        <p:nvSpPr>
          <p:cNvPr id="1163" name="Google Shape;1163;g289c248d2f2_0_97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64" name="Google Shape;1164;g289c248d2f2_0_971"/>
          <p:cNvSpPr/>
          <p:nvPr/>
        </p:nvSpPr>
        <p:spPr>
          <a:xfrm>
            <a:off x="309022" y="2083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31</a:t>
            </a:r>
            <a:endParaRPr sz="900"/>
          </a:p>
        </p:txBody>
      </p:sp>
      <p:sp>
        <p:nvSpPr>
          <p:cNvPr id="1165" name="Google Shape;1165;g289c248d2f2_0_971"/>
          <p:cNvSpPr txBox="1"/>
          <p:nvPr/>
        </p:nvSpPr>
        <p:spPr>
          <a:xfrm>
            <a:off x="139513" y="18070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pic>
        <p:nvPicPr>
          <p:cNvPr id="1166" name="Google Shape;1166;g289c248d2f2_0_971"/>
          <p:cNvPicPr preferRelativeResize="0"/>
          <p:nvPr/>
        </p:nvPicPr>
        <p:blipFill>
          <a:blip r:embed="rId6">
            <a:alphaModFix/>
          </a:blip>
          <a:stretch>
            <a:fillRect/>
          </a:stretch>
        </p:blipFill>
        <p:spPr>
          <a:xfrm>
            <a:off x="1803263" y="1980900"/>
            <a:ext cx="4901274" cy="2934063"/>
          </a:xfrm>
          <a:prstGeom prst="rect">
            <a:avLst/>
          </a:prstGeom>
          <a:noFill/>
          <a:ln>
            <a:noFill/>
          </a:ln>
        </p:spPr>
      </p:pic>
      <p:sp>
        <p:nvSpPr>
          <p:cNvPr id="1167" name="Google Shape;1167;g289c248d2f2_0_971"/>
          <p:cNvSpPr/>
          <p:nvPr/>
        </p:nvSpPr>
        <p:spPr>
          <a:xfrm>
            <a:off x="3563972" y="13189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32</a:t>
            </a:r>
            <a:endParaRPr sz="900"/>
          </a:p>
        </p:txBody>
      </p:sp>
      <p:sp>
        <p:nvSpPr>
          <p:cNvPr id="1168" name="Google Shape;1168;g289c248d2f2_0_971"/>
          <p:cNvSpPr txBox="1"/>
          <p:nvPr/>
        </p:nvSpPr>
        <p:spPr>
          <a:xfrm>
            <a:off x="3394463" y="1042350"/>
            <a:ext cx="672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a:t>
            </a:r>
            <a:endParaRPr sz="800"/>
          </a:p>
        </p:txBody>
      </p:sp>
      <p:cxnSp>
        <p:nvCxnSpPr>
          <p:cNvPr id="1169" name="Google Shape;1169;g289c248d2f2_0_971"/>
          <p:cNvCxnSpPr>
            <a:stCxn id="1164" idx="6"/>
          </p:cNvCxnSpPr>
          <p:nvPr/>
        </p:nvCxnSpPr>
        <p:spPr>
          <a:xfrm>
            <a:off x="799822" y="2327700"/>
            <a:ext cx="1151400" cy="221700"/>
          </a:xfrm>
          <a:prstGeom prst="straightConnector1">
            <a:avLst/>
          </a:prstGeom>
          <a:noFill/>
          <a:ln cap="flat" cmpd="sng" w="9525">
            <a:solidFill>
              <a:schemeClr val="dk2"/>
            </a:solidFill>
            <a:prstDash val="solid"/>
            <a:round/>
            <a:headEnd len="med" w="med" type="none"/>
            <a:tailEnd len="med" w="med" type="triangle"/>
          </a:ln>
        </p:spPr>
      </p:cxnSp>
      <p:cxnSp>
        <p:nvCxnSpPr>
          <p:cNvPr id="1170" name="Google Shape;1170;g289c248d2f2_0_971"/>
          <p:cNvCxnSpPr>
            <a:stCxn id="1167" idx="3"/>
          </p:cNvCxnSpPr>
          <p:nvPr/>
        </p:nvCxnSpPr>
        <p:spPr>
          <a:xfrm flipH="1">
            <a:off x="3580948" y="1735569"/>
            <a:ext cx="54900" cy="10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g289c248d2f2_0_98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176" name="Google Shape;1176;g289c248d2f2_0_98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77" name="Google Shape;1177;g289c248d2f2_0_985"/>
          <p:cNvPicPr preferRelativeResize="0"/>
          <p:nvPr/>
        </p:nvPicPr>
        <p:blipFill>
          <a:blip r:embed="rId5">
            <a:alphaModFix/>
          </a:blip>
          <a:stretch>
            <a:fillRect/>
          </a:stretch>
        </p:blipFill>
        <p:spPr>
          <a:xfrm>
            <a:off x="-8" y="-8"/>
            <a:ext cx="951625" cy="617375"/>
          </a:xfrm>
          <a:prstGeom prst="rect">
            <a:avLst/>
          </a:prstGeom>
          <a:noFill/>
          <a:ln>
            <a:noFill/>
          </a:ln>
        </p:spPr>
      </p:pic>
      <p:sp>
        <p:nvSpPr>
          <p:cNvPr id="1178" name="Google Shape;1178;g289c248d2f2_0_98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179" name="Google Shape;1179;g289c248d2f2_0_985"/>
          <p:cNvSpPr/>
          <p:nvPr/>
        </p:nvSpPr>
        <p:spPr>
          <a:xfrm>
            <a:off x="6247872" y="122922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32</a:t>
            </a:r>
            <a:endParaRPr sz="900"/>
          </a:p>
        </p:txBody>
      </p:sp>
      <p:sp>
        <p:nvSpPr>
          <p:cNvPr id="1180" name="Google Shape;1180;g289c248d2f2_0_985"/>
          <p:cNvSpPr txBox="1"/>
          <p:nvPr/>
        </p:nvSpPr>
        <p:spPr>
          <a:xfrm>
            <a:off x="6392379" y="952625"/>
            <a:ext cx="22575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Click here on the ansible master</a:t>
            </a:r>
            <a:endParaRPr sz="800"/>
          </a:p>
        </p:txBody>
      </p:sp>
      <p:pic>
        <p:nvPicPr>
          <p:cNvPr id="1181" name="Google Shape;1181;g289c248d2f2_0_985"/>
          <p:cNvPicPr preferRelativeResize="0"/>
          <p:nvPr/>
        </p:nvPicPr>
        <p:blipFill>
          <a:blip r:embed="rId6">
            <a:alphaModFix/>
          </a:blip>
          <a:stretch>
            <a:fillRect/>
          </a:stretch>
        </p:blipFill>
        <p:spPr>
          <a:xfrm>
            <a:off x="560688" y="1300575"/>
            <a:ext cx="4772140" cy="3897462"/>
          </a:xfrm>
          <a:prstGeom prst="rect">
            <a:avLst/>
          </a:prstGeom>
          <a:noFill/>
          <a:ln>
            <a:noFill/>
          </a:ln>
        </p:spPr>
      </p:pic>
      <p:cxnSp>
        <p:nvCxnSpPr>
          <p:cNvPr id="1182" name="Google Shape;1182;g289c248d2f2_0_985"/>
          <p:cNvCxnSpPr>
            <a:stCxn id="1179" idx="3"/>
          </p:cNvCxnSpPr>
          <p:nvPr/>
        </p:nvCxnSpPr>
        <p:spPr>
          <a:xfrm flipH="1">
            <a:off x="3536048" y="1645844"/>
            <a:ext cx="2783700" cy="82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g289c248d2f2_0_1001"/>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188" name="Google Shape;1188;g289c248d2f2_0_1001"/>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189" name="Google Shape;1189;g289c248d2f2_0_1001"/>
          <p:cNvPicPr preferRelativeResize="0"/>
          <p:nvPr/>
        </p:nvPicPr>
        <p:blipFill>
          <a:blip r:embed="rId5">
            <a:alphaModFix/>
          </a:blip>
          <a:stretch>
            <a:fillRect/>
          </a:stretch>
        </p:blipFill>
        <p:spPr>
          <a:xfrm>
            <a:off x="-8" y="-8"/>
            <a:ext cx="951625" cy="617375"/>
          </a:xfrm>
          <a:prstGeom prst="rect">
            <a:avLst/>
          </a:prstGeom>
          <a:noFill/>
          <a:ln>
            <a:noFill/>
          </a:ln>
        </p:spPr>
      </p:pic>
      <p:sp>
        <p:nvSpPr>
          <p:cNvPr id="1190" name="Google Shape;1190;g289c248d2f2_0_1001"/>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1191" name="Google Shape;1191;g289c248d2f2_0_1001"/>
          <p:cNvPicPr preferRelativeResize="0"/>
          <p:nvPr/>
        </p:nvPicPr>
        <p:blipFill>
          <a:blip r:embed="rId6">
            <a:alphaModFix/>
          </a:blip>
          <a:stretch>
            <a:fillRect/>
          </a:stretch>
        </p:blipFill>
        <p:spPr>
          <a:xfrm>
            <a:off x="547301" y="2619344"/>
            <a:ext cx="8444303" cy="2197663"/>
          </a:xfrm>
          <a:prstGeom prst="rect">
            <a:avLst/>
          </a:prstGeom>
          <a:noFill/>
          <a:ln>
            <a:noFill/>
          </a:ln>
        </p:spPr>
      </p:pic>
      <p:sp>
        <p:nvSpPr>
          <p:cNvPr id="1192" name="Google Shape;1192;g289c248d2f2_0_1001"/>
          <p:cNvSpPr/>
          <p:nvPr/>
        </p:nvSpPr>
        <p:spPr>
          <a:xfrm>
            <a:off x="5503147" y="21740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35</a:t>
            </a:r>
            <a:endParaRPr sz="900"/>
          </a:p>
        </p:txBody>
      </p:sp>
      <p:sp>
        <p:nvSpPr>
          <p:cNvPr id="1193" name="Google Shape;1193;g289c248d2f2_0_1001"/>
          <p:cNvSpPr/>
          <p:nvPr/>
        </p:nvSpPr>
        <p:spPr>
          <a:xfrm>
            <a:off x="7001247" y="208365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34</a:t>
            </a:r>
            <a:endParaRPr sz="900"/>
          </a:p>
        </p:txBody>
      </p:sp>
      <p:sp>
        <p:nvSpPr>
          <p:cNvPr id="1194" name="Google Shape;1194;g289c248d2f2_0_1001"/>
          <p:cNvSpPr/>
          <p:nvPr/>
        </p:nvSpPr>
        <p:spPr>
          <a:xfrm>
            <a:off x="8289997" y="19181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33</a:t>
            </a:r>
            <a:endParaRPr sz="900"/>
          </a:p>
        </p:txBody>
      </p:sp>
      <p:cxnSp>
        <p:nvCxnSpPr>
          <p:cNvPr id="1195" name="Google Shape;1195;g289c248d2f2_0_1001"/>
          <p:cNvCxnSpPr/>
          <p:nvPr/>
        </p:nvCxnSpPr>
        <p:spPr>
          <a:xfrm>
            <a:off x="5922071" y="2590694"/>
            <a:ext cx="1464300" cy="1259400"/>
          </a:xfrm>
          <a:prstGeom prst="straightConnector1">
            <a:avLst/>
          </a:prstGeom>
          <a:noFill/>
          <a:ln cap="flat" cmpd="sng" w="9525">
            <a:solidFill>
              <a:schemeClr val="dk2"/>
            </a:solidFill>
            <a:prstDash val="solid"/>
            <a:round/>
            <a:headEnd len="med" w="med" type="none"/>
            <a:tailEnd len="med" w="med" type="triangle"/>
          </a:ln>
        </p:spPr>
      </p:cxnSp>
      <p:cxnSp>
        <p:nvCxnSpPr>
          <p:cNvPr id="1196" name="Google Shape;1196;g289c248d2f2_0_1001"/>
          <p:cNvCxnSpPr/>
          <p:nvPr/>
        </p:nvCxnSpPr>
        <p:spPr>
          <a:xfrm>
            <a:off x="7420171" y="2500269"/>
            <a:ext cx="639000" cy="1155600"/>
          </a:xfrm>
          <a:prstGeom prst="straightConnector1">
            <a:avLst/>
          </a:prstGeom>
          <a:noFill/>
          <a:ln cap="flat" cmpd="sng" w="9525">
            <a:solidFill>
              <a:schemeClr val="dk2"/>
            </a:solidFill>
            <a:prstDash val="solid"/>
            <a:round/>
            <a:headEnd len="med" w="med" type="none"/>
            <a:tailEnd len="med" w="med" type="triangle"/>
          </a:ln>
        </p:spPr>
      </p:cxnSp>
      <p:cxnSp>
        <p:nvCxnSpPr>
          <p:cNvPr id="1197" name="Google Shape;1197;g289c248d2f2_0_1001"/>
          <p:cNvCxnSpPr>
            <a:stCxn id="1194" idx="4"/>
          </p:cNvCxnSpPr>
          <p:nvPr/>
        </p:nvCxnSpPr>
        <p:spPr>
          <a:xfrm>
            <a:off x="8535397" y="2406275"/>
            <a:ext cx="151800" cy="763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g289c248d2f2_0_1019"/>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203" name="Google Shape;1203;g289c248d2f2_0_1019"/>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204" name="Google Shape;1204;g289c248d2f2_0_1019"/>
          <p:cNvPicPr preferRelativeResize="0"/>
          <p:nvPr/>
        </p:nvPicPr>
        <p:blipFill>
          <a:blip r:embed="rId5">
            <a:alphaModFix/>
          </a:blip>
          <a:stretch>
            <a:fillRect/>
          </a:stretch>
        </p:blipFill>
        <p:spPr>
          <a:xfrm>
            <a:off x="-8" y="-8"/>
            <a:ext cx="951625" cy="617375"/>
          </a:xfrm>
          <a:prstGeom prst="rect">
            <a:avLst/>
          </a:prstGeom>
          <a:noFill/>
          <a:ln>
            <a:noFill/>
          </a:ln>
        </p:spPr>
      </p:pic>
      <p:sp>
        <p:nvSpPr>
          <p:cNvPr id="1205" name="Google Shape;1205;g289c248d2f2_0_1019"/>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206" name="Google Shape;1206;g289c248d2f2_0_1019"/>
          <p:cNvSpPr/>
          <p:nvPr/>
        </p:nvSpPr>
        <p:spPr>
          <a:xfrm>
            <a:off x="460822" y="11050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36</a:t>
            </a:r>
            <a:endParaRPr sz="900"/>
          </a:p>
        </p:txBody>
      </p:sp>
      <p:sp>
        <p:nvSpPr>
          <p:cNvPr id="1207" name="Google Shape;1207;g289c248d2f2_0_1019"/>
          <p:cNvSpPr/>
          <p:nvPr/>
        </p:nvSpPr>
        <p:spPr>
          <a:xfrm>
            <a:off x="1981222" y="1062575"/>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37</a:t>
            </a:r>
            <a:endParaRPr sz="900"/>
          </a:p>
        </p:txBody>
      </p:sp>
      <p:sp>
        <p:nvSpPr>
          <p:cNvPr id="1208" name="Google Shape;1208;g289c248d2f2_0_1019"/>
          <p:cNvSpPr/>
          <p:nvPr/>
        </p:nvSpPr>
        <p:spPr>
          <a:xfrm>
            <a:off x="4008497" y="1105000"/>
            <a:ext cx="490800" cy="488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38</a:t>
            </a:r>
            <a:endParaRPr sz="900"/>
          </a:p>
        </p:txBody>
      </p:sp>
      <p:pic>
        <p:nvPicPr>
          <p:cNvPr id="1209" name="Google Shape;1209;g289c248d2f2_0_1019"/>
          <p:cNvPicPr preferRelativeResize="0"/>
          <p:nvPr/>
        </p:nvPicPr>
        <p:blipFill>
          <a:blip r:embed="rId6">
            <a:alphaModFix/>
          </a:blip>
          <a:stretch>
            <a:fillRect/>
          </a:stretch>
        </p:blipFill>
        <p:spPr>
          <a:xfrm>
            <a:off x="144925" y="1786525"/>
            <a:ext cx="5198346" cy="3170280"/>
          </a:xfrm>
          <a:prstGeom prst="rect">
            <a:avLst/>
          </a:prstGeom>
          <a:noFill/>
          <a:ln>
            <a:noFill/>
          </a:ln>
        </p:spPr>
      </p:pic>
      <p:cxnSp>
        <p:nvCxnSpPr>
          <p:cNvPr id="1210" name="Google Shape;1210;g289c248d2f2_0_1019"/>
          <p:cNvCxnSpPr>
            <a:stCxn id="1207" idx="4"/>
          </p:cNvCxnSpPr>
          <p:nvPr/>
        </p:nvCxnSpPr>
        <p:spPr>
          <a:xfrm flipH="1">
            <a:off x="1098922" y="1550675"/>
            <a:ext cx="1127700" cy="2000400"/>
          </a:xfrm>
          <a:prstGeom prst="straightConnector1">
            <a:avLst/>
          </a:prstGeom>
          <a:noFill/>
          <a:ln cap="flat" cmpd="sng" w="9525">
            <a:solidFill>
              <a:schemeClr val="dk2"/>
            </a:solidFill>
            <a:prstDash val="solid"/>
            <a:round/>
            <a:headEnd len="med" w="med" type="none"/>
            <a:tailEnd len="med" w="med" type="triangle"/>
          </a:ln>
        </p:spPr>
      </p:cxnSp>
      <p:cxnSp>
        <p:nvCxnSpPr>
          <p:cNvPr id="1211" name="Google Shape;1211;g289c248d2f2_0_1019"/>
          <p:cNvCxnSpPr>
            <a:stCxn id="1206" idx="4"/>
          </p:cNvCxnSpPr>
          <p:nvPr/>
        </p:nvCxnSpPr>
        <p:spPr>
          <a:xfrm>
            <a:off x="706222" y="1593100"/>
            <a:ext cx="205800" cy="1449600"/>
          </a:xfrm>
          <a:prstGeom prst="straightConnector1">
            <a:avLst/>
          </a:prstGeom>
          <a:noFill/>
          <a:ln cap="flat" cmpd="sng" w="9525">
            <a:solidFill>
              <a:schemeClr val="dk2"/>
            </a:solidFill>
            <a:prstDash val="solid"/>
            <a:round/>
            <a:headEnd len="med" w="med" type="none"/>
            <a:tailEnd len="med" w="med" type="triangle"/>
          </a:ln>
        </p:spPr>
      </p:cxnSp>
      <p:cxnSp>
        <p:nvCxnSpPr>
          <p:cNvPr id="1212" name="Google Shape;1212;g289c248d2f2_0_1019"/>
          <p:cNvCxnSpPr/>
          <p:nvPr/>
        </p:nvCxnSpPr>
        <p:spPr>
          <a:xfrm flipH="1">
            <a:off x="2923097" y="1593100"/>
            <a:ext cx="1330800" cy="1935600"/>
          </a:xfrm>
          <a:prstGeom prst="straightConnector1">
            <a:avLst/>
          </a:prstGeom>
          <a:noFill/>
          <a:ln cap="flat" cmpd="sng" w="9525">
            <a:solidFill>
              <a:schemeClr val="dk2"/>
            </a:solidFill>
            <a:prstDash val="solid"/>
            <a:round/>
            <a:headEnd len="med" w="med" type="none"/>
            <a:tailEnd len="med" w="med" type="triangle"/>
          </a:ln>
        </p:spPr>
      </p:cxnSp>
      <p:sp>
        <p:nvSpPr>
          <p:cNvPr id="1213" name="Google Shape;1213;g289c248d2f2_0_1019"/>
          <p:cNvSpPr txBox="1"/>
          <p:nvPr/>
        </p:nvSpPr>
        <p:spPr>
          <a:xfrm>
            <a:off x="2482050" y="979350"/>
            <a:ext cx="1293300" cy="5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SURE TO SELECT THE ROLE YOU JUST CREATE</a:t>
            </a:r>
            <a:endParaRPr sz="9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g289c248d2f2_0_103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19" name="Google Shape;1219;g289c248d2f2_0_1038"/>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0" name="Google Shape;1220;g289c248d2f2_0_1038"/>
          <p:cNvPicPr preferRelativeResize="0"/>
          <p:nvPr/>
        </p:nvPicPr>
        <p:blipFill>
          <a:blip r:embed="rId4">
            <a:alphaModFix/>
          </a:blip>
          <a:stretch>
            <a:fillRect/>
          </a:stretch>
        </p:blipFill>
        <p:spPr>
          <a:xfrm>
            <a:off x="-8" y="-8"/>
            <a:ext cx="951625" cy="617375"/>
          </a:xfrm>
          <a:prstGeom prst="rect">
            <a:avLst/>
          </a:prstGeom>
          <a:noFill/>
          <a:ln>
            <a:noFill/>
          </a:ln>
        </p:spPr>
      </p:pic>
      <p:sp>
        <p:nvSpPr>
          <p:cNvPr id="1221" name="Google Shape;1221;g289c248d2f2_0_1038"/>
          <p:cNvSpPr/>
          <p:nvPr/>
        </p:nvSpPr>
        <p:spPr>
          <a:xfrm>
            <a:off x="1869000" y="1682100"/>
            <a:ext cx="4078500" cy="191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LOGIN TO THE ANSIBLE-MASTER </a:t>
            </a:r>
            <a:endParaRPr/>
          </a:p>
          <a:p>
            <a:pPr indent="0" lvl="0" marL="0" rtl="0" algn="l">
              <a:spcBef>
                <a:spcPts val="0"/>
              </a:spcBef>
              <a:spcAft>
                <a:spcPts val="0"/>
              </a:spcAft>
              <a:buNone/>
            </a:pPr>
            <a:r>
              <a:rPr lang="en"/>
              <a:t>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use </a:t>
            </a:r>
            <a:r>
              <a:rPr b="1" lang="en"/>
              <a:t>ubuntu</a:t>
            </a:r>
            <a:r>
              <a:rPr lang="en"/>
              <a:t> as user when you </a:t>
            </a:r>
            <a:r>
              <a:rPr lang="en"/>
              <a:t>want</a:t>
            </a:r>
            <a:r>
              <a:rPr lang="en"/>
              <a:t> to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switch user to ansible </a:t>
            </a:r>
            <a:endParaRPr/>
          </a:p>
        </p:txBody>
      </p:sp>
      <p:pic>
        <p:nvPicPr>
          <p:cNvPr id="1222" name="Google Shape;1222;g289c248d2f2_0_1038"/>
          <p:cNvPicPr preferRelativeResize="0"/>
          <p:nvPr/>
        </p:nvPicPr>
        <p:blipFill>
          <a:blip r:embed="rId5">
            <a:alphaModFix/>
          </a:blip>
          <a:stretch>
            <a:fillRect/>
          </a:stretch>
        </p:blipFill>
        <p:spPr>
          <a:xfrm>
            <a:off x="152400" y="3748500"/>
            <a:ext cx="8839201" cy="116920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g289c248d2f2_0_104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28" name="Google Shape;1228;g289c248d2f2_0_104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9" name="Google Shape;1229;g289c248d2f2_0_1047"/>
          <p:cNvPicPr preferRelativeResize="0"/>
          <p:nvPr/>
        </p:nvPicPr>
        <p:blipFill>
          <a:blip r:embed="rId4">
            <a:alphaModFix/>
          </a:blip>
          <a:stretch>
            <a:fillRect/>
          </a:stretch>
        </p:blipFill>
        <p:spPr>
          <a:xfrm>
            <a:off x="-8" y="-8"/>
            <a:ext cx="951625" cy="617375"/>
          </a:xfrm>
          <a:prstGeom prst="rect">
            <a:avLst/>
          </a:prstGeom>
          <a:noFill/>
          <a:ln>
            <a:noFill/>
          </a:ln>
        </p:spPr>
      </p:pic>
      <p:sp>
        <p:nvSpPr>
          <p:cNvPr id="1230" name="Google Shape;1230;g289c248d2f2_0_1047"/>
          <p:cNvSpPr/>
          <p:nvPr/>
        </p:nvSpPr>
        <p:spPr>
          <a:xfrm>
            <a:off x="1883950" y="740100"/>
            <a:ext cx="4078500" cy="191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LOGIN TO THE ANSIBLE-MASTER </a:t>
            </a:r>
            <a:endParaRPr/>
          </a:p>
          <a:p>
            <a:pPr indent="0" lvl="0" marL="0" rtl="0" algn="l">
              <a:spcBef>
                <a:spcPts val="0"/>
              </a:spcBef>
              <a:spcAft>
                <a:spcPts val="0"/>
              </a:spcAft>
              <a:buNone/>
            </a:pPr>
            <a:r>
              <a:rPr lang="en"/>
              <a:t>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use </a:t>
            </a:r>
            <a:r>
              <a:rPr b="1" lang="en"/>
              <a:t>ubuntu</a:t>
            </a:r>
            <a:r>
              <a:rPr lang="en"/>
              <a:t> as user when you want to login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switch user to ansible </a:t>
            </a:r>
            <a:endParaRPr/>
          </a:p>
        </p:txBody>
      </p:sp>
      <p:pic>
        <p:nvPicPr>
          <p:cNvPr id="1231" name="Google Shape;1231;g289c248d2f2_0_1047"/>
          <p:cNvPicPr preferRelativeResize="0"/>
          <p:nvPr/>
        </p:nvPicPr>
        <p:blipFill>
          <a:blip r:embed="rId5">
            <a:alphaModFix/>
          </a:blip>
          <a:stretch>
            <a:fillRect/>
          </a:stretch>
        </p:blipFill>
        <p:spPr>
          <a:xfrm>
            <a:off x="0" y="3191589"/>
            <a:ext cx="9144001" cy="195192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g289c248d2f2_0_140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37" name="Google Shape;1237;g289c248d2f2_0_140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8" name="Google Shape;1238;g289c248d2f2_0_1407"/>
          <p:cNvPicPr preferRelativeResize="0"/>
          <p:nvPr/>
        </p:nvPicPr>
        <p:blipFill>
          <a:blip r:embed="rId4">
            <a:alphaModFix/>
          </a:blip>
          <a:stretch>
            <a:fillRect/>
          </a:stretch>
        </p:blipFill>
        <p:spPr>
          <a:xfrm>
            <a:off x="-8" y="-8"/>
            <a:ext cx="951625" cy="617375"/>
          </a:xfrm>
          <a:prstGeom prst="rect">
            <a:avLst/>
          </a:prstGeom>
          <a:noFill/>
          <a:ln>
            <a:noFill/>
          </a:ln>
        </p:spPr>
      </p:pic>
      <p:sp>
        <p:nvSpPr>
          <p:cNvPr id="1239" name="Google Shape;1239;g289c248d2f2_0_1407"/>
          <p:cNvSpPr/>
          <p:nvPr/>
        </p:nvSpPr>
        <p:spPr>
          <a:xfrm>
            <a:off x="119625" y="1614825"/>
            <a:ext cx="7573200" cy="352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 /bin/bash</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update</a:t>
            </a:r>
            <a:endParaRPr sz="700"/>
          </a:p>
          <a:p>
            <a:pPr indent="0" lvl="0" marL="0" rtl="0" algn="l">
              <a:spcBef>
                <a:spcPts val="0"/>
              </a:spcBef>
              <a:spcAft>
                <a:spcPts val="0"/>
              </a:spcAft>
              <a:buNone/>
            </a:pPr>
            <a:r>
              <a:rPr lang="en" sz="700"/>
              <a:t>sudo apt update -y</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install python</a:t>
            </a:r>
            <a:endParaRPr sz="700"/>
          </a:p>
          <a:p>
            <a:pPr indent="0" lvl="0" marL="0" rtl="0" algn="l">
              <a:spcBef>
                <a:spcPts val="0"/>
              </a:spcBef>
              <a:spcAft>
                <a:spcPts val="0"/>
              </a:spcAft>
              <a:buNone/>
            </a:pPr>
            <a:r>
              <a:rPr lang="en" sz="700"/>
              <a:t>sudo apt install -y python3 python3-pip</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install ansible</a:t>
            </a:r>
            <a:endParaRPr sz="700"/>
          </a:p>
          <a:p>
            <a:pPr indent="0" lvl="0" marL="0" rtl="0" algn="l">
              <a:spcBef>
                <a:spcPts val="0"/>
              </a:spcBef>
              <a:spcAft>
                <a:spcPts val="0"/>
              </a:spcAft>
              <a:buNone/>
            </a:pPr>
            <a:r>
              <a:rPr lang="en" sz="700"/>
              <a:t>curl https://bootstrap.pypa.io/get-pip.py -o get-pip.py</a:t>
            </a:r>
            <a:endParaRPr sz="700"/>
          </a:p>
          <a:p>
            <a:pPr indent="0" lvl="0" marL="0" rtl="0" algn="l">
              <a:spcBef>
                <a:spcPts val="0"/>
              </a:spcBef>
              <a:spcAft>
                <a:spcPts val="0"/>
              </a:spcAft>
              <a:buNone/>
            </a:pPr>
            <a:r>
              <a:rPr lang="en" sz="700"/>
              <a:t>python3 get-pip.py --user</a:t>
            </a:r>
            <a:endParaRPr sz="700"/>
          </a:p>
          <a:p>
            <a:pPr indent="0" lvl="0" marL="0" rtl="0" algn="l">
              <a:spcBef>
                <a:spcPts val="0"/>
              </a:spcBef>
              <a:spcAft>
                <a:spcPts val="0"/>
              </a:spcAft>
              <a:buNone/>
            </a:pPr>
            <a:r>
              <a:rPr lang="en" sz="700"/>
              <a:t>python3 -m pip install --user ansible</a:t>
            </a:r>
            <a:endParaRPr sz="700"/>
          </a:p>
          <a:p>
            <a:pPr indent="0" lvl="0" marL="0" rtl="0" algn="l">
              <a:spcBef>
                <a:spcPts val="0"/>
              </a:spcBef>
              <a:spcAft>
                <a:spcPts val="0"/>
              </a:spcAft>
              <a:buNone/>
            </a:pPr>
            <a:r>
              <a:rPr lang="en" sz="700"/>
              <a:t>python3 -m pip install --user ansible-core</a:t>
            </a:r>
            <a:endParaRPr sz="700"/>
          </a:p>
          <a:p>
            <a:pPr indent="0" lvl="0" marL="0" rtl="0" algn="l">
              <a:spcBef>
                <a:spcPts val="0"/>
              </a:spcBef>
              <a:spcAft>
                <a:spcPts val="0"/>
              </a:spcAft>
              <a:buNone/>
            </a:pPr>
            <a:r>
              <a:rPr lang="en" sz="700"/>
              <a:t>export PATH="$PATH:/home/ansible/.local/bin"</a:t>
            </a:r>
            <a:endParaRPr sz="700"/>
          </a:p>
          <a:p>
            <a:pPr indent="0" lvl="0" marL="0" rtl="0" algn="l">
              <a:spcBef>
                <a:spcPts val="0"/>
              </a:spcBef>
              <a:spcAft>
                <a:spcPts val="0"/>
              </a:spcAft>
              <a:buNone/>
            </a:pPr>
            <a:r>
              <a:rPr lang="en" sz="700"/>
              <a:t>echo 'export PATH="$PATH:/home/ansible/.local/bin"' &gt;&gt; /home/ansible/.bashrc</a:t>
            </a:r>
            <a:endParaRPr sz="700"/>
          </a:p>
          <a:p>
            <a:pPr indent="0" lvl="0" marL="0" rtl="0" algn="l">
              <a:spcBef>
                <a:spcPts val="0"/>
              </a:spcBef>
              <a:spcAft>
                <a:spcPts val="0"/>
              </a:spcAft>
              <a:buNone/>
            </a:pPr>
            <a:r>
              <a:rPr lang="en" sz="700"/>
              <a:t>source /home/ansible/.bashrc</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install boto3</a:t>
            </a:r>
            <a:endParaRPr sz="700"/>
          </a:p>
          <a:p>
            <a:pPr indent="0" lvl="0" marL="0" rtl="0" algn="l">
              <a:spcBef>
                <a:spcPts val="0"/>
              </a:spcBef>
              <a:spcAft>
                <a:spcPts val="0"/>
              </a:spcAft>
              <a:buNone/>
            </a:pPr>
            <a:r>
              <a:rPr lang="en" sz="700"/>
              <a:t>pip3 install --user boto3</a:t>
            </a:r>
            <a:endParaRPr sz="700"/>
          </a:p>
          <a:p>
            <a:pPr indent="0" lvl="0" marL="0" rtl="0" algn="l">
              <a:spcBef>
                <a:spcPts val="0"/>
              </a:spcBef>
              <a:spcAft>
                <a:spcPts val="0"/>
              </a:spcAft>
              <a:buNone/>
            </a:pPr>
            <a:r>
              <a:rPr lang="en" sz="700"/>
              <a:t>pip install boto3 botocore</a:t>
            </a:r>
            <a:endParaRPr sz="700"/>
          </a:p>
          <a:p>
            <a:pPr indent="0" lvl="0" marL="0" rtl="0" algn="l">
              <a:spcBef>
                <a:spcPts val="0"/>
              </a:spcBef>
              <a:spcAft>
                <a:spcPts val="0"/>
              </a:spcAft>
              <a:buNone/>
            </a:pPr>
            <a:r>
              <a:rPr lang="en" sz="700"/>
              <a:t>/usr/bin/python3 -m pip install boto3 botocore</a:t>
            </a:r>
            <a:endParaRPr sz="700"/>
          </a:p>
          <a:p>
            <a:pPr indent="0" lvl="0" marL="0" rtl="0" algn="l">
              <a:spcBef>
                <a:spcPts val="0"/>
              </a:spcBef>
              <a:spcAft>
                <a:spcPts val="0"/>
              </a:spcAft>
              <a:buNone/>
            </a:pPr>
            <a:r>
              <a:t/>
            </a:r>
            <a:endParaRPr sz="700"/>
          </a:p>
        </p:txBody>
      </p:sp>
      <p:sp>
        <p:nvSpPr>
          <p:cNvPr id="1240" name="Google Shape;1240;g289c248d2f2_0_1407"/>
          <p:cNvSpPr/>
          <p:nvPr/>
        </p:nvSpPr>
        <p:spPr>
          <a:xfrm>
            <a:off x="882175" y="799925"/>
            <a:ext cx="39249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ansible.sh file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g289c248d2f2_0_141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46" name="Google Shape;1246;g289c248d2f2_0_141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7" name="Google Shape;1247;g289c248d2f2_0_1415"/>
          <p:cNvPicPr preferRelativeResize="0"/>
          <p:nvPr/>
        </p:nvPicPr>
        <p:blipFill>
          <a:blip r:embed="rId4">
            <a:alphaModFix/>
          </a:blip>
          <a:stretch>
            <a:fillRect/>
          </a:stretch>
        </p:blipFill>
        <p:spPr>
          <a:xfrm>
            <a:off x="-8" y="-8"/>
            <a:ext cx="951625" cy="617375"/>
          </a:xfrm>
          <a:prstGeom prst="rect">
            <a:avLst/>
          </a:prstGeom>
          <a:noFill/>
          <a:ln>
            <a:noFill/>
          </a:ln>
        </p:spPr>
      </p:pic>
      <p:sp>
        <p:nvSpPr>
          <p:cNvPr id="1248" name="Google Shape;1248;g289c248d2f2_0_1415"/>
          <p:cNvSpPr/>
          <p:nvPr/>
        </p:nvSpPr>
        <p:spPr>
          <a:xfrm>
            <a:off x="119625" y="3207200"/>
            <a:ext cx="7573200" cy="19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Create a script using the content on previous slide  then run the script </a:t>
            </a:r>
            <a:endParaRPr/>
          </a:p>
        </p:txBody>
      </p:sp>
      <p:pic>
        <p:nvPicPr>
          <p:cNvPr id="1249" name="Google Shape;1249;g289c248d2f2_0_1415"/>
          <p:cNvPicPr preferRelativeResize="0"/>
          <p:nvPr/>
        </p:nvPicPr>
        <p:blipFill>
          <a:blip r:embed="rId5">
            <a:alphaModFix/>
          </a:blip>
          <a:stretch>
            <a:fillRect/>
          </a:stretch>
        </p:blipFill>
        <p:spPr>
          <a:xfrm>
            <a:off x="457975" y="845464"/>
            <a:ext cx="8228050" cy="21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289c248d2f2_0_125"/>
          <p:cNvPicPr preferRelativeResize="0"/>
          <p:nvPr/>
        </p:nvPicPr>
        <p:blipFill rotWithShape="1">
          <a:blip r:embed="rId3">
            <a:alphaModFix/>
          </a:blip>
          <a:srcRect b="0" l="0" r="0" t="0"/>
          <a:stretch/>
        </p:blipFill>
        <p:spPr>
          <a:xfrm>
            <a:off x="7719325" y="-19450"/>
            <a:ext cx="1424676" cy="712325"/>
          </a:xfrm>
          <a:prstGeom prst="rect">
            <a:avLst/>
          </a:prstGeom>
          <a:noFill/>
          <a:ln>
            <a:noFill/>
          </a:ln>
        </p:spPr>
      </p:pic>
      <p:pic>
        <p:nvPicPr>
          <p:cNvPr id="163" name="Google Shape;163;g289c248d2f2_0_125"/>
          <p:cNvPicPr preferRelativeResize="0"/>
          <p:nvPr/>
        </p:nvPicPr>
        <p:blipFill rotWithShape="1">
          <a:blip r:embed="rId4">
            <a:alphaModFix/>
          </a:blip>
          <a:srcRect b="0" l="0" r="0" t="0"/>
          <a:stretch/>
        </p:blipFill>
        <p:spPr>
          <a:xfrm>
            <a:off x="0" y="4743300"/>
            <a:ext cx="394901" cy="400200"/>
          </a:xfrm>
          <a:prstGeom prst="rect">
            <a:avLst/>
          </a:prstGeom>
          <a:noFill/>
          <a:ln>
            <a:noFill/>
          </a:ln>
        </p:spPr>
      </p:pic>
      <p:pic>
        <p:nvPicPr>
          <p:cNvPr id="164" name="Google Shape;164;g289c248d2f2_0_125"/>
          <p:cNvPicPr preferRelativeResize="0"/>
          <p:nvPr/>
        </p:nvPicPr>
        <p:blipFill>
          <a:blip r:embed="rId5">
            <a:alphaModFix/>
          </a:blip>
          <a:stretch>
            <a:fillRect/>
          </a:stretch>
        </p:blipFill>
        <p:spPr>
          <a:xfrm>
            <a:off x="-8" y="-8"/>
            <a:ext cx="951625" cy="617375"/>
          </a:xfrm>
          <a:prstGeom prst="rect">
            <a:avLst/>
          </a:prstGeom>
          <a:noFill/>
          <a:ln>
            <a:noFill/>
          </a:ln>
        </p:spPr>
      </p:pic>
      <p:sp>
        <p:nvSpPr>
          <p:cNvPr id="165" name="Google Shape;165;g289c248d2f2_0_125"/>
          <p:cNvSpPr/>
          <p:nvPr/>
        </p:nvSpPr>
        <p:spPr>
          <a:xfrm>
            <a:off x="1293350" y="209325"/>
            <a:ext cx="5921100" cy="6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How to create a master AMI  for ansible</a:t>
            </a:r>
            <a:endParaRPr b="1">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66" name="Google Shape;166;g289c248d2f2_0_125"/>
          <p:cNvSpPr txBox="1"/>
          <p:nvPr/>
        </p:nvSpPr>
        <p:spPr>
          <a:xfrm>
            <a:off x="2399800" y="29754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 name="Google Shape;167;g289c248d2f2_0_125"/>
          <p:cNvSpPr/>
          <p:nvPr/>
        </p:nvSpPr>
        <p:spPr>
          <a:xfrm>
            <a:off x="2242900" y="2918150"/>
            <a:ext cx="620400" cy="61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68" name="Google Shape;168;g289c248d2f2_0_125"/>
          <p:cNvSpPr txBox="1"/>
          <p:nvPr/>
        </p:nvSpPr>
        <p:spPr>
          <a:xfrm>
            <a:off x="1901825" y="3535550"/>
            <a:ext cx="14625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Select launch instance</a:t>
            </a:r>
            <a:endParaRPr sz="1100"/>
          </a:p>
        </p:txBody>
      </p:sp>
      <p:pic>
        <p:nvPicPr>
          <p:cNvPr id="169" name="Google Shape;169;g289c248d2f2_0_125"/>
          <p:cNvPicPr preferRelativeResize="0"/>
          <p:nvPr/>
        </p:nvPicPr>
        <p:blipFill>
          <a:blip r:embed="rId6">
            <a:alphaModFix/>
          </a:blip>
          <a:stretch>
            <a:fillRect/>
          </a:stretch>
        </p:blipFill>
        <p:spPr>
          <a:xfrm>
            <a:off x="4176475" y="1883925"/>
            <a:ext cx="2819176" cy="2910541"/>
          </a:xfrm>
          <a:prstGeom prst="rect">
            <a:avLst/>
          </a:prstGeom>
          <a:noFill/>
          <a:ln>
            <a:noFill/>
          </a:ln>
        </p:spPr>
      </p:pic>
      <p:cxnSp>
        <p:nvCxnSpPr>
          <p:cNvPr id="170" name="Google Shape;170;g289c248d2f2_0_125"/>
          <p:cNvCxnSpPr/>
          <p:nvPr/>
        </p:nvCxnSpPr>
        <p:spPr>
          <a:xfrm>
            <a:off x="2863300" y="3226850"/>
            <a:ext cx="2571900" cy="59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pic>
        <p:nvPicPr>
          <p:cNvPr id="1254" name="Google Shape;1254;g289c248d2f2_0_107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55" name="Google Shape;1255;g289c248d2f2_0_1074"/>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6" name="Google Shape;1256;g289c248d2f2_0_1074"/>
          <p:cNvPicPr preferRelativeResize="0"/>
          <p:nvPr/>
        </p:nvPicPr>
        <p:blipFill>
          <a:blip r:embed="rId4">
            <a:alphaModFix/>
          </a:blip>
          <a:stretch>
            <a:fillRect/>
          </a:stretch>
        </p:blipFill>
        <p:spPr>
          <a:xfrm>
            <a:off x="-8" y="-8"/>
            <a:ext cx="951625" cy="617375"/>
          </a:xfrm>
          <a:prstGeom prst="rect">
            <a:avLst/>
          </a:prstGeom>
          <a:noFill/>
          <a:ln>
            <a:noFill/>
          </a:ln>
        </p:spPr>
      </p:pic>
      <p:sp>
        <p:nvSpPr>
          <p:cNvPr id="1257" name="Google Shape;1257;g289c248d2f2_0_1074"/>
          <p:cNvSpPr/>
          <p:nvPr/>
        </p:nvSpPr>
        <p:spPr>
          <a:xfrm>
            <a:off x="119625" y="2011050"/>
            <a:ext cx="7573200" cy="313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t>plugin: aws_ec2	 </a:t>
            </a:r>
            <a:endParaRPr sz="700"/>
          </a:p>
          <a:p>
            <a:pPr indent="0" lvl="0" marL="0" rtl="0" algn="l">
              <a:spcBef>
                <a:spcPts val="0"/>
              </a:spcBef>
              <a:spcAft>
                <a:spcPts val="0"/>
              </a:spcAft>
              <a:buClr>
                <a:schemeClr val="dk1"/>
              </a:buClr>
              <a:buSzPts val="1100"/>
              <a:buFont typeface="Arial"/>
              <a:buNone/>
            </a:pPr>
            <a:r>
              <a:rPr lang="en" sz="700"/>
              <a:t>regions:</a:t>
            </a:r>
            <a:endParaRPr sz="700"/>
          </a:p>
          <a:p>
            <a:pPr indent="0" lvl="0" marL="0" rtl="0" algn="l">
              <a:spcBef>
                <a:spcPts val="0"/>
              </a:spcBef>
              <a:spcAft>
                <a:spcPts val="0"/>
              </a:spcAft>
              <a:buClr>
                <a:schemeClr val="dk1"/>
              </a:buClr>
              <a:buSzPts val="1100"/>
              <a:buFont typeface="Arial"/>
              <a:buNone/>
            </a:pPr>
            <a:r>
              <a:rPr lang="en" sz="700"/>
              <a:t>  - us-east-1   	 </a:t>
            </a:r>
            <a:endParaRPr sz="700"/>
          </a:p>
          <a:p>
            <a:pPr indent="0" lvl="0" marL="0" rtl="0" algn="l">
              <a:spcBef>
                <a:spcPts val="0"/>
              </a:spcBef>
              <a:spcAft>
                <a:spcPts val="0"/>
              </a:spcAft>
              <a:buClr>
                <a:schemeClr val="dk1"/>
              </a:buClr>
              <a:buSzPts val="1100"/>
              <a:buFont typeface="Arial"/>
              <a:buNone/>
            </a:pPr>
            <a:r>
              <a:rPr lang="en" sz="700"/>
              <a:t>keyed_groups:</a:t>
            </a:r>
            <a:endParaRPr sz="700"/>
          </a:p>
          <a:p>
            <a:pPr indent="0" lvl="0" marL="0" rtl="0" algn="l">
              <a:spcBef>
                <a:spcPts val="0"/>
              </a:spcBef>
              <a:spcAft>
                <a:spcPts val="0"/>
              </a:spcAft>
              <a:buClr>
                <a:schemeClr val="dk1"/>
              </a:buClr>
              <a:buSzPts val="1100"/>
              <a:buFont typeface="Arial"/>
              <a:buNone/>
            </a:pPr>
            <a:r>
              <a:rPr lang="en" sz="700"/>
              <a:t>  - prefix: ""</a:t>
            </a:r>
            <a:endParaRPr sz="700"/>
          </a:p>
          <a:p>
            <a:pPr indent="0" lvl="0" marL="0" rtl="0" algn="l">
              <a:spcBef>
                <a:spcPts val="0"/>
              </a:spcBef>
              <a:spcAft>
                <a:spcPts val="0"/>
              </a:spcAft>
              <a:buClr>
                <a:schemeClr val="dk1"/>
              </a:buClr>
              <a:buSzPts val="1100"/>
              <a:buFont typeface="Arial"/>
              <a:buNone/>
            </a:pPr>
            <a:r>
              <a:rPr lang="en" sz="700"/>
              <a:t>	key: tags.Name</a:t>
            </a:r>
            <a:endParaRPr sz="700"/>
          </a:p>
          <a:p>
            <a:pPr indent="0" lvl="0" marL="0" rtl="0" algn="l">
              <a:spcBef>
                <a:spcPts val="0"/>
              </a:spcBef>
              <a:spcAft>
                <a:spcPts val="0"/>
              </a:spcAft>
              <a:buClr>
                <a:schemeClr val="dk1"/>
              </a:buClr>
              <a:buSzPts val="1100"/>
              <a:buFont typeface="Arial"/>
              <a:buNone/>
            </a:pPr>
            <a:r>
              <a:rPr lang="en" sz="700"/>
              <a:t>  - prefix: ""</a:t>
            </a:r>
            <a:endParaRPr sz="700"/>
          </a:p>
          <a:p>
            <a:pPr indent="0" lvl="0" marL="0" rtl="0" algn="l">
              <a:spcBef>
                <a:spcPts val="0"/>
              </a:spcBef>
              <a:spcAft>
                <a:spcPts val="0"/>
              </a:spcAft>
              <a:buClr>
                <a:schemeClr val="dk1"/>
              </a:buClr>
              <a:buSzPts val="1100"/>
              <a:buFont typeface="Arial"/>
              <a:buNone/>
            </a:pPr>
            <a:r>
              <a:rPr lang="en" sz="700"/>
              <a:t>	key: tags.APPS</a:t>
            </a:r>
            <a:endParaRPr sz="700"/>
          </a:p>
          <a:p>
            <a:pPr indent="0" lvl="0" marL="0" rtl="0" algn="l">
              <a:spcBef>
                <a:spcPts val="0"/>
              </a:spcBef>
              <a:spcAft>
                <a:spcPts val="0"/>
              </a:spcAft>
              <a:buClr>
                <a:schemeClr val="dk1"/>
              </a:buClr>
              <a:buSzPts val="1100"/>
              <a:buFont typeface="Arial"/>
              <a:buNone/>
            </a:pPr>
            <a:r>
              <a:rPr lang="en" sz="700"/>
              <a:t>filters:</a:t>
            </a:r>
            <a:endParaRPr sz="700"/>
          </a:p>
          <a:p>
            <a:pPr indent="0" lvl="0" marL="0" rtl="0" algn="l">
              <a:spcBef>
                <a:spcPts val="0"/>
              </a:spcBef>
              <a:spcAft>
                <a:spcPts val="0"/>
              </a:spcAft>
              <a:buClr>
                <a:schemeClr val="dk1"/>
              </a:buClr>
              <a:buSzPts val="1100"/>
              <a:buFont typeface="Arial"/>
              <a:buNone/>
            </a:pPr>
            <a:r>
              <a:rPr lang="en" sz="700"/>
              <a:t>  instance-state-name: running</a:t>
            </a:r>
            <a:endParaRPr sz="700"/>
          </a:p>
          <a:p>
            <a:pPr indent="0" lvl="0" marL="0" rtl="0" algn="l">
              <a:spcBef>
                <a:spcPts val="0"/>
              </a:spcBef>
              <a:spcAft>
                <a:spcPts val="0"/>
              </a:spcAft>
              <a:buClr>
                <a:schemeClr val="dk1"/>
              </a:buClr>
              <a:buSzPts val="1100"/>
              <a:buFont typeface="Arial"/>
              <a:buNone/>
            </a:pPr>
            <a:r>
              <a:rPr lang="en" sz="700"/>
              <a:t>compose:</a:t>
            </a:r>
            <a:endParaRPr sz="700"/>
          </a:p>
          <a:p>
            <a:pPr indent="0" lvl="0" marL="0" rtl="0" algn="l">
              <a:spcBef>
                <a:spcPts val="0"/>
              </a:spcBef>
              <a:spcAft>
                <a:spcPts val="0"/>
              </a:spcAft>
              <a:buNone/>
            </a:pPr>
            <a:r>
              <a:rPr lang="en" sz="700"/>
              <a:t>  ansible_host: public_ip_address</a:t>
            </a:r>
            <a:endParaRPr sz="700"/>
          </a:p>
          <a:p>
            <a:pPr indent="0" lvl="0" marL="0" rtl="0" algn="l">
              <a:spcBef>
                <a:spcPts val="0"/>
              </a:spcBef>
              <a:spcAft>
                <a:spcPts val="0"/>
              </a:spcAft>
              <a:buNone/>
            </a:pPr>
            <a:r>
              <a:t/>
            </a:r>
            <a:endParaRPr sz="700"/>
          </a:p>
        </p:txBody>
      </p:sp>
      <p:sp>
        <p:nvSpPr>
          <p:cNvPr id="1258" name="Google Shape;1258;g289c248d2f2_0_1074"/>
          <p:cNvSpPr/>
          <p:nvPr/>
        </p:nvSpPr>
        <p:spPr>
          <a:xfrm>
            <a:off x="747600" y="1218600"/>
            <a:ext cx="4620300" cy="29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Aws_ec2.yml file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g289c248d2f2_0_110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64" name="Google Shape;1264;g289c248d2f2_0_110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5" name="Google Shape;1265;g289c248d2f2_0_1103"/>
          <p:cNvPicPr preferRelativeResize="0"/>
          <p:nvPr/>
        </p:nvPicPr>
        <p:blipFill>
          <a:blip r:embed="rId4">
            <a:alphaModFix/>
          </a:blip>
          <a:stretch>
            <a:fillRect/>
          </a:stretch>
        </p:blipFill>
        <p:spPr>
          <a:xfrm>
            <a:off x="-8" y="-8"/>
            <a:ext cx="951625" cy="617375"/>
          </a:xfrm>
          <a:prstGeom prst="rect">
            <a:avLst/>
          </a:prstGeom>
          <a:noFill/>
          <a:ln>
            <a:noFill/>
          </a:ln>
        </p:spPr>
      </p:pic>
      <p:sp>
        <p:nvSpPr>
          <p:cNvPr id="1266" name="Google Shape;1266;g289c248d2f2_0_1103"/>
          <p:cNvSpPr/>
          <p:nvPr/>
        </p:nvSpPr>
        <p:spPr>
          <a:xfrm>
            <a:off x="269150" y="687775"/>
            <a:ext cx="6765900" cy="43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600">
                <a:solidFill>
                  <a:schemeClr val="dk1"/>
                </a:solidFill>
              </a:rPr>
              <a:t>let's break down the configuration  provided, which is for the </a:t>
            </a:r>
            <a:r>
              <a:rPr lang="en" sz="600">
                <a:solidFill>
                  <a:srgbClr val="188038"/>
                </a:solidFill>
                <a:latin typeface="Roboto Mono"/>
                <a:ea typeface="Roboto Mono"/>
                <a:cs typeface="Roboto Mono"/>
                <a:sym typeface="Roboto Mono"/>
              </a:rPr>
              <a:t>aws_ec2</a:t>
            </a:r>
            <a:r>
              <a:rPr lang="en" sz="600">
                <a:solidFill>
                  <a:schemeClr val="dk1"/>
                </a:solidFill>
              </a:rPr>
              <a:t> Ansible inventory plugin:</a:t>
            </a:r>
            <a:endParaRPr sz="600">
              <a:solidFill>
                <a:schemeClr val="dk1"/>
              </a:solidFill>
            </a:endParaRPr>
          </a:p>
          <a:p>
            <a:pPr indent="-266700" lvl="0" marL="457200" rtl="0" algn="l">
              <a:lnSpc>
                <a:spcPct val="115000"/>
              </a:lnSpc>
              <a:spcBef>
                <a:spcPts val="120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plugin: aws_ec2</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Specifies which inventory plugin Ansible should use. In this case, it's the </a:t>
            </a:r>
            <a:r>
              <a:rPr lang="en" sz="600">
                <a:solidFill>
                  <a:srgbClr val="188038"/>
                </a:solidFill>
                <a:latin typeface="Roboto Mono"/>
                <a:ea typeface="Roboto Mono"/>
                <a:cs typeface="Roboto Mono"/>
                <a:sym typeface="Roboto Mono"/>
              </a:rPr>
              <a:t>aws_ec2</a:t>
            </a:r>
            <a:r>
              <a:rPr lang="en" sz="600">
                <a:solidFill>
                  <a:schemeClr val="dk1"/>
                </a:solidFill>
              </a:rPr>
              <a:t> plugin which fetches inventory from Amazon EC2.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regions:</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A list of AWS regions you want to fetch instances from.</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 us-east-1</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The specific AWS region you're targeting is </a:t>
            </a:r>
            <a:r>
              <a:rPr lang="en" sz="600">
                <a:solidFill>
                  <a:srgbClr val="188038"/>
                </a:solidFill>
                <a:latin typeface="Roboto Mono"/>
                <a:ea typeface="Roboto Mono"/>
                <a:cs typeface="Roboto Mono"/>
                <a:sym typeface="Roboto Mono"/>
              </a:rPr>
              <a:t>us-east-1</a:t>
            </a:r>
            <a:r>
              <a:rPr lang="en" sz="600">
                <a:solidFill>
                  <a:schemeClr val="dk1"/>
                </a:solidFill>
              </a:rPr>
              <a:t>, which is the US East (N. Virginia) region.</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keyed_groups:</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A list of groups that will be created based on instance attributes. It helps in creating a structured inventory based on given attributes or tags.</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 prefix: ""</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This defines the prefix for the group name. An empty string (</a:t>
            </a:r>
            <a:r>
              <a:rPr lang="en" sz="600">
                <a:solidFill>
                  <a:srgbClr val="188038"/>
                </a:solidFill>
                <a:latin typeface="Roboto Mono"/>
                <a:ea typeface="Roboto Mono"/>
                <a:cs typeface="Roboto Mono"/>
                <a:sym typeface="Roboto Mono"/>
              </a:rPr>
              <a:t>""</a:t>
            </a:r>
            <a:r>
              <a:rPr lang="en" sz="600">
                <a:solidFill>
                  <a:schemeClr val="dk1"/>
                </a:solidFill>
              </a:rPr>
              <a:t>) means no prefix will be added to the group name.</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key: tags.Name</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This means the group names will be created based on the </a:t>
            </a:r>
            <a:r>
              <a:rPr lang="en" sz="600">
                <a:solidFill>
                  <a:srgbClr val="188038"/>
                </a:solidFill>
                <a:latin typeface="Roboto Mono"/>
                <a:ea typeface="Roboto Mono"/>
                <a:cs typeface="Roboto Mono"/>
                <a:sym typeface="Roboto Mono"/>
              </a:rPr>
              <a:t>Name</a:t>
            </a:r>
            <a:r>
              <a:rPr lang="en" sz="600">
                <a:solidFill>
                  <a:schemeClr val="dk1"/>
                </a:solidFill>
              </a:rPr>
              <a:t> tag of the EC2 instances. For instance, if you have an instance with the </a:t>
            </a:r>
            <a:r>
              <a:rPr lang="en" sz="600">
                <a:solidFill>
                  <a:srgbClr val="188038"/>
                </a:solidFill>
                <a:latin typeface="Roboto Mono"/>
                <a:ea typeface="Roboto Mono"/>
                <a:cs typeface="Roboto Mono"/>
                <a:sym typeface="Roboto Mono"/>
              </a:rPr>
              <a:t>Name</a:t>
            </a:r>
            <a:r>
              <a:rPr lang="en" sz="600">
                <a:solidFill>
                  <a:schemeClr val="dk1"/>
                </a:solidFill>
              </a:rPr>
              <a:t> tag set to "webserver", a group named "webserver" will be created with that instance in it.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 prefix: ""</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Again, this defines the prefix for the group name. The empty string means no prefix will be added.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key: tags.APPS</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This configuration will create groups based on the </a:t>
            </a:r>
            <a:r>
              <a:rPr lang="en" sz="600">
                <a:solidFill>
                  <a:srgbClr val="188038"/>
                </a:solidFill>
                <a:latin typeface="Roboto Mono"/>
                <a:ea typeface="Roboto Mono"/>
                <a:cs typeface="Roboto Mono"/>
                <a:sym typeface="Roboto Mono"/>
              </a:rPr>
              <a:t>APPS</a:t>
            </a:r>
            <a:r>
              <a:rPr lang="en" sz="600">
                <a:solidFill>
                  <a:schemeClr val="dk1"/>
                </a:solidFill>
              </a:rPr>
              <a:t> tag of the EC2 instances. So, if an instance has an </a:t>
            </a:r>
            <a:r>
              <a:rPr lang="en" sz="600">
                <a:solidFill>
                  <a:srgbClr val="188038"/>
                </a:solidFill>
                <a:latin typeface="Roboto Mono"/>
                <a:ea typeface="Roboto Mono"/>
                <a:cs typeface="Roboto Mono"/>
                <a:sym typeface="Roboto Mono"/>
              </a:rPr>
              <a:t>APPS</a:t>
            </a:r>
            <a:r>
              <a:rPr lang="en" sz="600">
                <a:solidFill>
                  <a:schemeClr val="dk1"/>
                </a:solidFill>
              </a:rPr>
              <a:t> tag set to "database", a group named "database" will be created containing that instance.</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filters:</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Allows you to specify which instances should be included based on certain criteria.</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instance-state-name: running</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This filter ensures only the EC2 instances in the "running" state are fetched and included in the inventory. Stopped or terminated instances will be ignored.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compose:</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Lets you create complex variables based on the attributes of the fetched EC2 instances.</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b="1" lang="en" sz="600">
                <a:solidFill>
                  <a:srgbClr val="188038"/>
                </a:solidFill>
                <a:latin typeface="Roboto Mono"/>
                <a:ea typeface="Roboto Mono"/>
                <a:cs typeface="Roboto Mono"/>
                <a:sym typeface="Roboto Mono"/>
              </a:rPr>
              <a:t>ansible_host: public_ip_address</a:t>
            </a:r>
            <a:r>
              <a:rPr lang="en" sz="600">
                <a:solidFill>
                  <a:schemeClr val="dk1"/>
                </a:solidFill>
              </a:rPr>
              <a:t>:</a:t>
            </a:r>
            <a:endParaRPr sz="600">
              <a:solidFill>
                <a:schemeClr val="dk1"/>
              </a:solidFill>
            </a:endParaRPr>
          </a:p>
          <a:p>
            <a:pPr indent="-266700" lvl="1" marL="914400" rtl="0" algn="l">
              <a:lnSpc>
                <a:spcPct val="115000"/>
              </a:lnSpc>
              <a:spcBef>
                <a:spcPts val="0"/>
              </a:spcBef>
              <a:spcAft>
                <a:spcPts val="0"/>
              </a:spcAft>
              <a:buClr>
                <a:schemeClr val="dk1"/>
              </a:buClr>
              <a:buSzPts val="600"/>
              <a:buChar char="○"/>
            </a:pPr>
            <a:r>
              <a:rPr lang="en" sz="600">
                <a:solidFill>
                  <a:schemeClr val="dk1"/>
                </a:solidFill>
              </a:rPr>
              <a:t>Here, it sets the </a:t>
            </a:r>
            <a:r>
              <a:rPr lang="en" sz="600">
                <a:solidFill>
                  <a:srgbClr val="188038"/>
                </a:solidFill>
                <a:latin typeface="Roboto Mono"/>
                <a:ea typeface="Roboto Mono"/>
                <a:cs typeface="Roboto Mono"/>
                <a:sym typeface="Roboto Mono"/>
              </a:rPr>
              <a:t>ansible_host</a:t>
            </a:r>
            <a:r>
              <a:rPr lang="en" sz="600">
                <a:solidFill>
                  <a:schemeClr val="dk1"/>
                </a:solidFill>
              </a:rPr>
              <a:t> variable (which determines where Ansible will connect) to the public IP address of the fetched EC2 instances. This ensures that when you run an Ansible playbook or command against this inventory, Ansible will connect to the EC2 instances using their public IP addresses.</a:t>
            </a:r>
            <a:endParaRPr sz="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rPr>
              <a:t>In summary, this configuration tells Ansible to fetch all running EC2 instances from the </a:t>
            </a:r>
            <a:r>
              <a:rPr lang="en" sz="600">
                <a:solidFill>
                  <a:srgbClr val="188038"/>
                </a:solidFill>
                <a:latin typeface="Roboto Mono"/>
                <a:ea typeface="Roboto Mono"/>
                <a:cs typeface="Roboto Mono"/>
                <a:sym typeface="Roboto Mono"/>
              </a:rPr>
              <a:t>us-east-1</a:t>
            </a:r>
            <a:r>
              <a:rPr lang="en" sz="600">
                <a:solidFill>
                  <a:schemeClr val="dk1"/>
                </a:solidFill>
              </a:rPr>
              <a:t> region, group them by their </a:t>
            </a:r>
            <a:r>
              <a:rPr lang="en" sz="600">
                <a:solidFill>
                  <a:srgbClr val="188038"/>
                </a:solidFill>
                <a:latin typeface="Roboto Mono"/>
                <a:ea typeface="Roboto Mono"/>
                <a:cs typeface="Roboto Mono"/>
                <a:sym typeface="Roboto Mono"/>
              </a:rPr>
              <a:t>Name</a:t>
            </a:r>
            <a:r>
              <a:rPr lang="en" sz="600">
                <a:solidFill>
                  <a:schemeClr val="dk1"/>
                </a:solidFill>
              </a:rPr>
              <a:t> and </a:t>
            </a:r>
            <a:r>
              <a:rPr lang="en" sz="600">
                <a:solidFill>
                  <a:srgbClr val="188038"/>
                </a:solidFill>
                <a:latin typeface="Roboto Mono"/>
                <a:ea typeface="Roboto Mono"/>
                <a:cs typeface="Roboto Mono"/>
                <a:sym typeface="Roboto Mono"/>
              </a:rPr>
              <a:t>APPS</a:t>
            </a:r>
            <a:r>
              <a:rPr lang="en" sz="600">
                <a:solidFill>
                  <a:schemeClr val="dk1"/>
                </a:solidFill>
              </a:rPr>
              <a:t> tags, and connect to them using their public IP addresses.</a:t>
            </a:r>
            <a:endParaRPr sz="600">
              <a:solidFill>
                <a:schemeClr val="dk1"/>
              </a:solidFill>
            </a:endParaRPr>
          </a:p>
          <a:p>
            <a:pPr indent="0" lvl="0" marL="0" rtl="0" algn="l">
              <a:spcBef>
                <a:spcPts val="1200"/>
              </a:spcBef>
              <a:spcAft>
                <a:spcPts val="0"/>
              </a:spcAft>
              <a:buNone/>
            </a:pPr>
            <a:r>
              <a:t/>
            </a:r>
            <a:endParaRPr sz="2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g289c248d2f2_0_108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72" name="Google Shape;1272;g289c248d2f2_0_108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3" name="Google Shape;1273;g289c248d2f2_0_1085"/>
          <p:cNvPicPr preferRelativeResize="0"/>
          <p:nvPr/>
        </p:nvPicPr>
        <p:blipFill>
          <a:blip r:embed="rId4">
            <a:alphaModFix/>
          </a:blip>
          <a:stretch>
            <a:fillRect/>
          </a:stretch>
        </p:blipFill>
        <p:spPr>
          <a:xfrm>
            <a:off x="-8" y="-8"/>
            <a:ext cx="951625" cy="617375"/>
          </a:xfrm>
          <a:prstGeom prst="rect">
            <a:avLst/>
          </a:prstGeom>
          <a:noFill/>
          <a:ln>
            <a:noFill/>
          </a:ln>
        </p:spPr>
      </p:pic>
      <p:sp>
        <p:nvSpPr>
          <p:cNvPr id="1274" name="Google Shape;1274;g289c248d2f2_0_1085"/>
          <p:cNvSpPr/>
          <p:nvPr/>
        </p:nvSpPr>
        <p:spPr>
          <a:xfrm>
            <a:off x="986825" y="3386925"/>
            <a:ext cx="4620300" cy="29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Paste the content of   a</a:t>
            </a:r>
            <a:r>
              <a:rPr lang="en"/>
              <a:t>ws_ec2.yml file save and quit</a:t>
            </a:r>
            <a:endParaRPr/>
          </a:p>
        </p:txBody>
      </p:sp>
      <p:pic>
        <p:nvPicPr>
          <p:cNvPr id="1275" name="Google Shape;1275;g289c248d2f2_0_1085"/>
          <p:cNvPicPr preferRelativeResize="0"/>
          <p:nvPr/>
        </p:nvPicPr>
        <p:blipFill>
          <a:blip r:embed="rId5">
            <a:alphaModFix/>
          </a:blip>
          <a:stretch>
            <a:fillRect/>
          </a:stretch>
        </p:blipFill>
        <p:spPr>
          <a:xfrm>
            <a:off x="152400" y="2280675"/>
            <a:ext cx="8839204" cy="95384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id="1280" name="Google Shape;1280;g289c248d2f2_0_11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81" name="Google Shape;1281;g289c248d2f2_0_111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2" name="Google Shape;1282;g289c248d2f2_0_1111"/>
          <p:cNvPicPr preferRelativeResize="0"/>
          <p:nvPr/>
        </p:nvPicPr>
        <p:blipFill>
          <a:blip r:embed="rId4">
            <a:alphaModFix/>
          </a:blip>
          <a:stretch>
            <a:fillRect/>
          </a:stretch>
        </p:blipFill>
        <p:spPr>
          <a:xfrm>
            <a:off x="-8" y="-8"/>
            <a:ext cx="951625" cy="617375"/>
          </a:xfrm>
          <a:prstGeom prst="rect">
            <a:avLst/>
          </a:prstGeom>
          <a:noFill/>
          <a:ln>
            <a:noFill/>
          </a:ln>
        </p:spPr>
      </p:pic>
      <p:sp>
        <p:nvSpPr>
          <p:cNvPr id="1283" name="Google Shape;1283;g289c248d2f2_0_1111"/>
          <p:cNvSpPr/>
          <p:nvPr/>
        </p:nvSpPr>
        <p:spPr>
          <a:xfrm>
            <a:off x="82250" y="2063400"/>
            <a:ext cx="7573200" cy="313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t>[defaults]</a:t>
            </a:r>
            <a:endParaRPr sz="700"/>
          </a:p>
          <a:p>
            <a:pPr indent="0" lvl="0" marL="0" rtl="0" algn="l">
              <a:spcBef>
                <a:spcPts val="0"/>
              </a:spcBef>
              <a:spcAft>
                <a:spcPts val="0"/>
              </a:spcAft>
              <a:buClr>
                <a:schemeClr val="dk1"/>
              </a:buClr>
              <a:buSzPts val="1100"/>
              <a:buFont typeface="Arial"/>
              <a:buNone/>
            </a:pPr>
            <a:r>
              <a:rPr lang="en" sz="700"/>
              <a:t>inventory = /home/ansible/dynamic-inventory/inventory/aws_ec2.yml</a:t>
            </a:r>
            <a:endParaRPr sz="700"/>
          </a:p>
          <a:p>
            <a:pPr indent="0" lvl="0" marL="0" rtl="0" algn="l">
              <a:spcBef>
                <a:spcPts val="0"/>
              </a:spcBef>
              <a:spcAft>
                <a:spcPts val="0"/>
              </a:spcAft>
              <a:buClr>
                <a:schemeClr val="dk1"/>
              </a:buClr>
              <a:buSzPts val="1100"/>
              <a:buFont typeface="Arial"/>
              <a:buNone/>
            </a:pPr>
            <a:r>
              <a:rPr lang="en" sz="700"/>
              <a:t>private_key_file = /home/ansible/.ssh/id_rsa</a:t>
            </a:r>
            <a:endParaRPr sz="700"/>
          </a:p>
          <a:p>
            <a:pPr indent="0" lvl="0" marL="0" rtl="0" algn="l">
              <a:spcBef>
                <a:spcPts val="0"/>
              </a:spcBef>
              <a:spcAft>
                <a:spcPts val="0"/>
              </a:spcAft>
              <a:buNone/>
            </a:pPr>
            <a:r>
              <a:rPr lang="en" sz="700"/>
              <a:t>host_key_checking = False</a:t>
            </a:r>
            <a:endParaRPr sz="700"/>
          </a:p>
          <a:p>
            <a:pPr indent="0" lvl="0" marL="0" rtl="0" algn="l">
              <a:spcBef>
                <a:spcPts val="0"/>
              </a:spcBef>
              <a:spcAft>
                <a:spcPts val="0"/>
              </a:spcAft>
              <a:buNone/>
            </a:pPr>
            <a:r>
              <a:t/>
            </a:r>
            <a:endParaRPr sz="700"/>
          </a:p>
        </p:txBody>
      </p:sp>
      <p:sp>
        <p:nvSpPr>
          <p:cNvPr id="1284" name="Google Shape;1284;g289c248d2f2_0_1111"/>
          <p:cNvSpPr/>
          <p:nvPr/>
        </p:nvSpPr>
        <p:spPr>
          <a:xfrm>
            <a:off x="747600" y="1218600"/>
            <a:ext cx="4620300" cy="29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Ansible.cfg file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g289c248d2f2_0_112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90" name="Google Shape;1290;g289c248d2f2_0_112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1" name="Google Shape;1291;g289c248d2f2_0_1120"/>
          <p:cNvPicPr preferRelativeResize="0"/>
          <p:nvPr/>
        </p:nvPicPr>
        <p:blipFill>
          <a:blip r:embed="rId4">
            <a:alphaModFix/>
          </a:blip>
          <a:stretch>
            <a:fillRect/>
          </a:stretch>
        </p:blipFill>
        <p:spPr>
          <a:xfrm>
            <a:off x="-8" y="-8"/>
            <a:ext cx="951625" cy="617375"/>
          </a:xfrm>
          <a:prstGeom prst="rect">
            <a:avLst/>
          </a:prstGeom>
          <a:noFill/>
          <a:ln>
            <a:noFill/>
          </a:ln>
        </p:spPr>
      </p:pic>
      <p:sp>
        <p:nvSpPr>
          <p:cNvPr id="1292" name="Google Shape;1292;g289c248d2f2_0_1120"/>
          <p:cNvSpPr/>
          <p:nvPr/>
        </p:nvSpPr>
        <p:spPr>
          <a:xfrm>
            <a:off x="142075" y="1128900"/>
            <a:ext cx="8724600" cy="393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This configuration is from an </a:t>
            </a:r>
            <a:r>
              <a:rPr lang="en" sz="700">
                <a:solidFill>
                  <a:srgbClr val="188038"/>
                </a:solidFill>
                <a:latin typeface="Roboto Mono"/>
                <a:ea typeface="Roboto Mono"/>
                <a:cs typeface="Roboto Mono"/>
                <a:sym typeface="Roboto Mono"/>
              </a:rPr>
              <a:t>ansible.cfg</a:t>
            </a:r>
            <a:r>
              <a:rPr lang="en" sz="700">
                <a:solidFill>
                  <a:schemeClr val="dk1"/>
                </a:solidFill>
              </a:rPr>
              <a:t> file, which is used to set configurations for Ansible. Let's go through it line by line:</a:t>
            </a:r>
            <a:endParaRPr sz="700">
              <a:solidFill>
                <a:schemeClr val="dk1"/>
              </a:solidFill>
            </a:endParaRPr>
          </a:p>
          <a:p>
            <a:pPr indent="-273050" lvl="0" marL="457200" rtl="0" algn="l">
              <a:lnSpc>
                <a:spcPct val="115000"/>
              </a:lnSpc>
              <a:spcBef>
                <a:spcPts val="120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[defaults]</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This section header specifies that the settings below are for the default Ansible configurations. The </a:t>
            </a:r>
            <a:r>
              <a:rPr lang="en" sz="700">
                <a:solidFill>
                  <a:srgbClr val="188038"/>
                </a:solidFill>
                <a:latin typeface="Roboto Mono"/>
                <a:ea typeface="Roboto Mono"/>
                <a:cs typeface="Roboto Mono"/>
                <a:sym typeface="Roboto Mono"/>
              </a:rPr>
              <a:t>[defaults]</a:t>
            </a:r>
            <a:r>
              <a:rPr lang="en" sz="700">
                <a:solidFill>
                  <a:schemeClr val="dk1"/>
                </a:solidFill>
              </a:rPr>
              <a:t> section is where most of the general Ansible configurations are set.</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inventory = /home/ansible/dynamic-inventory/inventory/aws_ec2.yml</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inventory</a:t>
            </a:r>
            <a:r>
              <a:rPr lang="en" sz="700">
                <a:solidFill>
                  <a:schemeClr val="dk1"/>
                </a:solidFill>
              </a:rPr>
              <a:t>: This defines where Ansible looks for the list of hosts to operate on.</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/home/ansible/dynamic-inventory/inventory/aws_ec2.yml</a:t>
            </a:r>
            <a:r>
              <a:rPr lang="en" sz="700">
                <a:solidFill>
                  <a:schemeClr val="dk1"/>
                </a:solidFill>
              </a:rPr>
              <a:t>: This path points to a dynamic inventory configuration (based on our previous discussion, it's set up for AWS EC2). Instead of a static list of hosts, Ansible will use the AWS EC2 plugin to dynamically retrieve a list of EC2 instances based on the configurations in this file.</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private_key_file = /home/ansible/.ssh/id_rsa</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private_key_file</a:t>
            </a:r>
            <a:r>
              <a:rPr lang="en" sz="700">
                <a:solidFill>
                  <a:schemeClr val="dk1"/>
                </a:solidFill>
              </a:rPr>
              <a:t>: This specifies the default private key for Ansible to use when connecting to target hosts via SSH.</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/home/ansible/.ssh/id_rsa</a:t>
            </a:r>
            <a:r>
              <a:rPr lang="en" sz="700">
                <a:solidFill>
                  <a:schemeClr val="dk1"/>
                </a:solidFill>
              </a:rPr>
              <a:t>: This is the path to the private SSH key. If your EC2 instances (or other hosts) are set up to authenticate using this key, Ansible will use it for SSH connections. It's the default private key location when you run </a:t>
            </a:r>
            <a:r>
              <a:rPr lang="en" sz="700">
                <a:solidFill>
                  <a:srgbClr val="188038"/>
                </a:solidFill>
                <a:latin typeface="Roboto Mono"/>
                <a:ea typeface="Roboto Mono"/>
                <a:cs typeface="Roboto Mono"/>
                <a:sym typeface="Roboto Mono"/>
              </a:rPr>
              <a:t>ssh-keygen</a:t>
            </a:r>
            <a:r>
              <a:rPr lang="en" sz="700">
                <a:solidFill>
                  <a:schemeClr val="dk1"/>
                </a:solidFill>
              </a:rPr>
              <a:t> without arguments.</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host_key_checking = False</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host_key_checking</a:t>
            </a:r>
            <a:r>
              <a:rPr lang="en" sz="700">
                <a:solidFill>
                  <a:schemeClr val="dk1"/>
                </a:solidFill>
              </a:rPr>
              <a:t>: This setting determines if Ansible checks the remote host's SSH key fingerprint (the so-called "host key") when connecting.</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rgbClr val="188038"/>
                </a:solidFill>
                <a:latin typeface="Roboto Mono"/>
                <a:ea typeface="Roboto Mono"/>
                <a:cs typeface="Roboto Mono"/>
                <a:sym typeface="Roboto Mono"/>
              </a:rPr>
              <a:t>False</a:t>
            </a:r>
            <a:r>
              <a:rPr lang="en" sz="700">
                <a:solidFill>
                  <a:schemeClr val="dk1"/>
                </a:solidFill>
              </a:rPr>
              <a:t>: By setting it to </a:t>
            </a:r>
            <a:r>
              <a:rPr lang="en" sz="700">
                <a:solidFill>
                  <a:srgbClr val="188038"/>
                </a:solidFill>
                <a:latin typeface="Roboto Mono"/>
                <a:ea typeface="Roboto Mono"/>
                <a:cs typeface="Roboto Mono"/>
                <a:sym typeface="Roboto Mono"/>
              </a:rPr>
              <a:t>False</a:t>
            </a:r>
            <a:r>
              <a:rPr lang="en" sz="700">
                <a:solidFill>
                  <a:schemeClr val="dk1"/>
                </a:solidFill>
              </a:rPr>
              <a:t>, Ansible won't validate the authenticity of the host key. In typical SSH sessions, the first time you connect to a remote server, you're prompted to verify the authenticity of the host key. Disabling host key checking is common in dynamic environments (like cloud instances) where the host key might change frequently (e.g., recreating instances). However, turning this off can expose you to man-in-the-middle attacks, so use this setting with understanding and caution.</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In essence, this configuration sets up Ansible to use a dynamic AWS EC2 inventory, connects to hosts using a specific private key, and disables SSH host key checking.</a:t>
            </a:r>
            <a:endParaRPr sz="700">
              <a:solidFill>
                <a:schemeClr val="dk1"/>
              </a:solidFill>
            </a:endParaRPr>
          </a:p>
          <a:p>
            <a:pPr indent="0" lvl="0" marL="0" rtl="0" algn="l">
              <a:spcBef>
                <a:spcPts val="1200"/>
              </a:spcBef>
              <a:spcAft>
                <a:spcPts val="0"/>
              </a:spcAft>
              <a:buNone/>
            </a:pPr>
            <a:r>
              <a:t/>
            </a:r>
            <a:endParaRPr sz="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g289c248d2f2_0_109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98" name="Google Shape;1298;g289c248d2f2_0_1094"/>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9" name="Google Shape;1299;g289c248d2f2_0_1094"/>
          <p:cNvPicPr preferRelativeResize="0"/>
          <p:nvPr/>
        </p:nvPicPr>
        <p:blipFill>
          <a:blip r:embed="rId4">
            <a:alphaModFix/>
          </a:blip>
          <a:stretch>
            <a:fillRect/>
          </a:stretch>
        </p:blipFill>
        <p:spPr>
          <a:xfrm>
            <a:off x="-8" y="-8"/>
            <a:ext cx="951625" cy="617375"/>
          </a:xfrm>
          <a:prstGeom prst="rect">
            <a:avLst/>
          </a:prstGeom>
          <a:noFill/>
          <a:ln>
            <a:noFill/>
          </a:ln>
        </p:spPr>
      </p:pic>
      <p:pic>
        <p:nvPicPr>
          <p:cNvPr id="1300" name="Google Shape;1300;g289c248d2f2_0_1094"/>
          <p:cNvPicPr preferRelativeResize="0"/>
          <p:nvPr/>
        </p:nvPicPr>
        <p:blipFill>
          <a:blip r:embed="rId5">
            <a:alphaModFix/>
          </a:blip>
          <a:stretch>
            <a:fillRect/>
          </a:stretch>
        </p:blipFill>
        <p:spPr>
          <a:xfrm>
            <a:off x="1004650" y="456525"/>
            <a:ext cx="5267725" cy="4502425"/>
          </a:xfrm>
          <a:prstGeom prst="rect">
            <a:avLst/>
          </a:prstGeom>
          <a:noFill/>
          <a:ln>
            <a:noFill/>
          </a:ln>
        </p:spPr>
      </p:pic>
      <p:sp>
        <p:nvSpPr>
          <p:cNvPr id="1301" name="Google Shape;1301;g289c248d2f2_0_1094"/>
          <p:cNvSpPr/>
          <p:nvPr/>
        </p:nvSpPr>
        <p:spPr>
          <a:xfrm>
            <a:off x="5906050" y="2257750"/>
            <a:ext cx="2930700" cy="2055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Really did you just say  that Eric this is not working </a:t>
            </a:r>
            <a:endParaRPr/>
          </a:p>
          <a:p>
            <a:pPr indent="0" lvl="0" marL="0" rtl="0" algn="ctr">
              <a:spcBef>
                <a:spcPts val="0"/>
              </a:spcBef>
              <a:spcAft>
                <a:spcPts val="0"/>
              </a:spcAft>
              <a:buNone/>
            </a:pPr>
            <a:r>
              <a:rPr lang="en"/>
              <a:t>Come on </a:t>
            </a:r>
            <a:endParaRPr/>
          </a:p>
          <a:p>
            <a:pPr indent="0" lvl="0" marL="0" rtl="0" algn="ctr">
              <a:spcBef>
                <a:spcPts val="0"/>
              </a:spcBef>
              <a:spcAft>
                <a:spcPts val="0"/>
              </a:spcAft>
              <a:buNone/>
            </a:pPr>
            <a:r>
              <a:rPr lang="en"/>
              <a:t>These servers have been terminated already in AWS </a:t>
            </a:r>
            <a:endParaRPr/>
          </a:p>
          <a:p>
            <a:pPr indent="0" lvl="0" marL="0" rtl="0" algn="ctr">
              <a:spcBef>
                <a:spcPts val="0"/>
              </a:spcBef>
              <a:spcAft>
                <a:spcPts val="0"/>
              </a:spcAft>
              <a:buNone/>
            </a:pPr>
            <a:r>
              <a:rPr lang="en"/>
              <a:t>Please just follow the example with your own set of servers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g289c248d2f2_0_113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07" name="Google Shape;1307;g289c248d2f2_0_113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8" name="Google Shape;1308;g289c248d2f2_0_1131"/>
          <p:cNvPicPr preferRelativeResize="0"/>
          <p:nvPr/>
        </p:nvPicPr>
        <p:blipFill>
          <a:blip r:embed="rId4">
            <a:alphaModFix/>
          </a:blip>
          <a:stretch>
            <a:fillRect/>
          </a:stretch>
        </p:blipFill>
        <p:spPr>
          <a:xfrm>
            <a:off x="-8" y="-8"/>
            <a:ext cx="951625" cy="617375"/>
          </a:xfrm>
          <a:prstGeom prst="rect">
            <a:avLst/>
          </a:prstGeom>
          <a:noFill/>
          <a:ln>
            <a:noFill/>
          </a:ln>
        </p:spPr>
      </p:pic>
      <p:pic>
        <p:nvPicPr>
          <p:cNvPr id="1309" name="Google Shape;1309;g289c248d2f2_0_1131"/>
          <p:cNvPicPr preferRelativeResize="0"/>
          <p:nvPr/>
        </p:nvPicPr>
        <p:blipFill>
          <a:blip r:embed="rId5">
            <a:alphaModFix/>
          </a:blip>
          <a:stretch>
            <a:fillRect/>
          </a:stretch>
        </p:blipFill>
        <p:spPr>
          <a:xfrm>
            <a:off x="152400" y="770025"/>
            <a:ext cx="6403523" cy="4221075"/>
          </a:xfrm>
          <a:prstGeom prst="rect">
            <a:avLst/>
          </a:prstGeom>
          <a:noFill/>
          <a:ln>
            <a:noFill/>
          </a:ln>
        </p:spPr>
      </p:pic>
      <p:pic>
        <p:nvPicPr>
          <p:cNvPr id="1310" name="Google Shape;1310;g289c248d2f2_0_1131"/>
          <p:cNvPicPr preferRelativeResize="0"/>
          <p:nvPr/>
        </p:nvPicPr>
        <p:blipFill>
          <a:blip r:embed="rId6">
            <a:alphaModFix/>
          </a:blip>
          <a:stretch>
            <a:fillRect/>
          </a:stretch>
        </p:blipFill>
        <p:spPr>
          <a:xfrm>
            <a:off x="6708323" y="2280675"/>
            <a:ext cx="1800225" cy="2543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g289c248d2f2_0_114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16" name="Google Shape;1316;g289c248d2f2_0_114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7" name="Google Shape;1317;g289c248d2f2_0_1140"/>
          <p:cNvPicPr preferRelativeResize="0"/>
          <p:nvPr/>
        </p:nvPicPr>
        <p:blipFill>
          <a:blip r:embed="rId4">
            <a:alphaModFix/>
          </a:blip>
          <a:stretch>
            <a:fillRect/>
          </a:stretch>
        </p:blipFill>
        <p:spPr>
          <a:xfrm>
            <a:off x="-8" y="-8"/>
            <a:ext cx="951625" cy="617375"/>
          </a:xfrm>
          <a:prstGeom prst="rect">
            <a:avLst/>
          </a:prstGeom>
          <a:noFill/>
          <a:ln>
            <a:noFill/>
          </a:ln>
        </p:spPr>
      </p:pic>
      <p:sp>
        <p:nvSpPr>
          <p:cNvPr id="1318" name="Google Shape;1318;g289c248d2f2_0_1140"/>
          <p:cNvSpPr/>
          <p:nvPr/>
        </p:nvSpPr>
        <p:spPr>
          <a:xfrm>
            <a:off x="291575" y="657900"/>
            <a:ext cx="7632900" cy="440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The text  provided looks like the output of the </a:t>
            </a:r>
            <a:r>
              <a:rPr lang="en" sz="700">
                <a:solidFill>
                  <a:srgbClr val="188038"/>
                </a:solidFill>
                <a:latin typeface="Roboto Mono"/>
                <a:ea typeface="Roboto Mono"/>
                <a:cs typeface="Roboto Mono"/>
                <a:sym typeface="Roboto Mono"/>
              </a:rPr>
              <a:t>ansible-inventory --list</a:t>
            </a:r>
            <a:r>
              <a:rPr lang="en" sz="700">
                <a:solidFill>
                  <a:schemeClr val="dk1"/>
                </a:solidFill>
              </a:rPr>
              <a:t> command when it's displaying the inventory in a tree-like structure. This output shows groups of hosts and their members, reflecting how Ansible categorizes machines in its inventory.</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Let's break it down:</a:t>
            </a:r>
            <a:endParaRPr sz="700">
              <a:solidFill>
                <a:schemeClr val="dk1"/>
              </a:solidFill>
            </a:endParaRPr>
          </a:p>
          <a:p>
            <a:pPr indent="-273050" lvl="0" marL="457200" rtl="0" algn="l">
              <a:lnSpc>
                <a:spcPct val="115000"/>
              </a:lnSpc>
              <a:spcBef>
                <a:spcPts val="120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@all:</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Represents all hosts managed by Ansible. Every host will be part of this group.</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|--@ungrouped:</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Represents hosts that are not part of any defined group in the inventory.</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|--@aws_ec2:</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This is a group named </a:t>
            </a:r>
            <a:r>
              <a:rPr lang="en" sz="700">
                <a:solidFill>
                  <a:srgbClr val="188038"/>
                </a:solidFill>
                <a:latin typeface="Roboto Mono"/>
                <a:ea typeface="Roboto Mono"/>
                <a:cs typeface="Roboto Mono"/>
                <a:sym typeface="Roboto Mono"/>
              </a:rPr>
              <a:t>aws_ec2</a:t>
            </a:r>
            <a:r>
              <a:rPr lang="en" sz="700">
                <a:solidFill>
                  <a:schemeClr val="dk1"/>
                </a:solidFill>
              </a:rPr>
              <a:t>. The hosts listed under this group appear to be AWS EC2 instances. The hostnames indicate that they are in the </a:t>
            </a:r>
            <a:r>
              <a:rPr lang="en" sz="700">
                <a:solidFill>
                  <a:srgbClr val="188038"/>
                </a:solidFill>
                <a:latin typeface="Roboto Mono"/>
                <a:ea typeface="Roboto Mono"/>
                <a:cs typeface="Roboto Mono"/>
                <a:sym typeface="Roboto Mono"/>
              </a:rPr>
              <a:t>compute-1.amazonaws.com</a:t>
            </a:r>
            <a:r>
              <a:rPr lang="en" sz="700">
                <a:solidFill>
                  <a:schemeClr val="dk1"/>
                </a:solidFill>
              </a:rPr>
              <a:t> domain, which corresponds to the </a:t>
            </a:r>
            <a:r>
              <a:rPr lang="en" sz="700">
                <a:solidFill>
                  <a:srgbClr val="188038"/>
                </a:solidFill>
                <a:latin typeface="Roboto Mono"/>
                <a:ea typeface="Roboto Mono"/>
                <a:cs typeface="Roboto Mono"/>
                <a:sym typeface="Roboto Mono"/>
              </a:rPr>
              <a:t>us-east-1</a:t>
            </a:r>
            <a:r>
              <a:rPr lang="en" sz="700">
                <a:solidFill>
                  <a:schemeClr val="dk1"/>
                </a:solidFill>
              </a:rPr>
              <a:t> AWS region.</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|--@_prod_tomcat:</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This is a group named </a:t>
            </a:r>
            <a:r>
              <a:rPr lang="en" sz="700">
                <a:solidFill>
                  <a:srgbClr val="188038"/>
                </a:solidFill>
                <a:latin typeface="Roboto Mono"/>
                <a:ea typeface="Roboto Mono"/>
                <a:cs typeface="Roboto Mono"/>
                <a:sym typeface="Roboto Mono"/>
              </a:rPr>
              <a:t>_prod_tomcat</a:t>
            </a:r>
            <a:r>
              <a:rPr lang="en" sz="700">
                <a:solidFill>
                  <a:schemeClr val="dk1"/>
                </a:solidFill>
              </a:rPr>
              <a:t>, possibly representing production servers running the Tomcat application server. The EC2 instance listed under this group is part of this group.</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|--@_TOMCAT:</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Another group related to Tomcat, but it seems to be more general than the </a:t>
            </a:r>
            <a:r>
              <a:rPr lang="en" sz="700">
                <a:solidFill>
                  <a:srgbClr val="188038"/>
                </a:solidFill>
                <a:latin typeface="Roboto Mono"/>
                <a:ea typeface="Roboto Mono"/>
                <a:cs typeface="Roboto Mono"/>
                <a:sym typeface="Roboto Mono"/>
              </a:rPr>
              <a:t>_prod_tomcat</a:t>
            </a:r>
            <a:r>
              <a:rPr lang="en" sz="700">
                <a:solidFill>
                  <a:schemeClr val="dk1"/>
                </a:solidFill>
              </a:rPr>
              <a:t> group, as it has more instances.</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|--@_prod_httpd:</a:t>
            </a:r>
            <a:r>
              <a:rPr b="1" lang="en" sz="700">
                <a:solidFill>
                  <a:schemeClr val="dk1"/>
                </a:solidFill>
              </a:rPr>
              <a:t> and </a:t>
            </a:r>
            <a:r>
              <a:rPr b="1" lang="en" sz="700">
                <a:solidFill>
                  <a:srgbClr val="188038"/>
                </a:solidFill>
                <a:latin typeface="Roboto Mono"/>
                <a:ea typeface="Roboto Mono"/>
                <a:cs typeface="Roboto Mono"/>
                <a:sym typeface="Roboto Mono"/>
              </a:rPr>
              <a:t>|--@_HTTPD:</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These are groups presumably related to servers running the </a:t>
            </a:r>
            <a:r>
              <a:rPr lang="en" sz="700">
                <a:solidFill>
                  <a:srgbClr val="188038"/>
                </a:solidFill>
                <a:latin typeface="Roboto Mono"/>
                <a:ea typeface="Roboto Mono"/>
                <a:cs typeface="Roboto Mono"/>
                <a:sym typeface="Roboto Mono"/>
              </a:rPr>
              <a:t>httpd</a:t>
            </a:r>
            <a:r>
              <a:rPr lang="en" sz="700">
                <a:solidFill>
                  <a:schemeClr val="dk1"/>
                </a:solidFill>
              </a:rPr>
              <a:t> service (commonly Apache). The </a:t>
            </a:r>
            <a:r>
              <a:rPr lang="en" sz="700">
                <a:solidFill>
                  <a:srgbClr val="188038"/>
                </a:solidFill>
                <a:latin typeface="Roboto Mono"/>
                <a:ea typeface="Roboto Mono"/>
                <a:cs typeface="Roboto Mono"/>
                <a:sym typeface="Roboto Mono"/>
              </a:rPr>
              <a:t>_prod_httpd</a:t>
            </a:r>
            <a:r>
              <a:rPr lang="en" sz="700">
                <a:solidFill>
                  <a:schemeClr val="dk1"/>
                </a:solidFill>
              </a:rPr>
              <a:t> seems to denote production servers running </a:t>
            </a:r>
            <a:r>
              <a:rPr lang="en" sz="700">
                <a:solidFill>
                  <a:srgbClr val="188038"/>
                </a:solidFill>
                <a:latin typeface="Roboto Mono"/>
                <a:ea typeface="Roboto Mono"/>
                <a:cs typeface="Roboto Mono"/>
                <a:sym typeface="Roboto Mono"/>
              </a:rPr>
              <a:t>httpd</a:t>
            </a:r>
            <a:r>
              <a:rPr lang="en" sz="700">
                <a:solidFill>
                  <a:schemeClr val="dk1"/>
                </a:solidFill>
              </a:rPr>
              <a:t>, whereas </a:t>
            </a:r>
            <a:r>
              <a:rPr lang="en" sz="700">
                <a:solidFill>
                  <a:srgbClr val="188038"/>
                </a:solidFill>
                <a:latin typeface="Roboto Mono"/>
                <a:ea typeface="Roboto Mono"/>
                <a:cs typeface="Roboto Mono"/>
                <a:sym typeface="Roboto Mono"/>
              </a:rPr>
              <a:t>_HTTPD</a:t>
            </a:r>
            <a:r>
              <a:rPr lang="en" sz="700">
                <a:solidFill>
                  <a:schemeClr val="dk1"/>
                </a:solidFill>
              </a:rPr>
              <a:t> could be a more general group.</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|--@_ansible_master:</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A group likely representing the master node(s) for Ansible operations.</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|--@_dev_httpd:</a:t>
            </a:r>
            <a:r>
              <a:rPr b="1" lang="en" sz="700">
                <a:solidFill>
                  <a:schemeClr val="dk1"/>
                </a:solidFill>
              </a:rPr>
              <a:t> and </a:t>
            </a:r>
            <a:r>
              <a:rPr b="1" lang="en" sz="700">
                <a:solidFill>
                  <a:srgbClr val="188038"/>
                </a:solidFill>
                <a:latin typeface="Roboto Mono"/>
                <a:ea typeface="Roboto Mono"/>
                <a:cs typeface="Roboto Mono"/>
                <a:sym typeface="Roboto Mono"/>
              </a:rPr>
              <a:t>|--@_dev_tomcat:</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Groups indicating development servers running </a:t>
            </a:r>
            <a:r>
              <a:rPr lang="en" sz="700">
                <a:solidFill>
                  <a:srgbClr val="188038"/>
                </a:solidFill>
                <a:latin typeface="Roboto Mono"/>
                <a:ea typeface="Roboto Mono"/>
                <a:cs typeface="Roboto Mono"/>
                <a:sym typeface="Roboto Mono"/>
              </a:rPr>
              <a:t>httpd</a:t>
            </a:r>
            <a:r>
              <a:rPr lang="en" sz="700">
                <a:solidFill>
                  <a:schemeClr val="dk1"/>
                </a:solidFill>
              </a:rPr>
              <a:t> and Tomcat, respectively.</a:t>
            </a:r>
            <a:endParaRPr sz="700">
              <a:solidFill>
                <a:schemeClr val="dk1"/>
              </a:solidFill>
            </a:endParaRPr>
          </a:p>
          <a:p>
            <a:pPr indent="-273050" lvl="0" marL="457200" rtl="0" algn="l">
              <a:lnSpc>
                <a:spcPct val="115000"/>
              </a:lnSpc>
              <a:spcBef>
                <a:spcPts val="0"/>
              </a:spcBef>
              <a:spcAft>
                <a:spcPts val="0"/>
              </a:spcAft>
              <a:buClr>
                <a:schemeClr val="dk1"/>
              </a:buClr>
              <a:buSzPts val="700"/>
              <a:buAutoNum type="arabicPeriod"/>
            </a:pPr>
            <a:r>
              <a:rPr b="1" lang="en" sz="700">
                <a:solidFill>
                  <a:srgbClr val="188038"/>
                </a:solidFill>
                <a:latin typeface="Roboto Mono"/>
                <a:ea typeface="Roboto Mono"/>
                <a:cs typeface="Roboto Mono"/>
                <a:sym typeface="Roboto Mono"/>
              </a:rPr>
              <a:t>|--@_qa_pentest:</a:t>
            </a:r>
            <a:r>
              <a:rPr b="1" lang="en" sz="700">
                <a:solidFill>
                  <a:schemeClr val="dk1"/>
                </a:solidFill>
              </a:rPr>
              <a:t> and </a:t>
            </a:r>
            <a:r>
              <a:rPr b="1" lang="en" sz="700">
                <a:solidFill>
                  <a:srgbClr val="188038"/>
                </a:solidFill>
                <a:latin typeface="Roboto Mono"/>
                <a:ea typeface="Roboto Mono"/>
                <a:cs typeface="Roboto Mono"/>
                <a:sym typeface="Roboto Mono"/>
              </a:rPr>
              <a:t>|--@_QA:</a:t>
            </a:r>
            <a:r>
              <a:rPr lang="en"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n" sz="700">
                <a:solidFill>
                  <a:schemeClr val="dk1"/>
                </a:solidFill>
              </a:rPr>
              <a:t>QA-related groups, with </a:t>
            </a:r>
            <a:r>
              <a:rPr lang="en" sz="700">
                <a:solidFill>
                  <a:srgbClr val="188038"/>
                </a:solidFill>
                <a:latin typeface="Roboto Mono"/>
                <a:ea typeface="Roboto Mono"/>
                <a:cs typeface="Roboto Mono"/>
                <a:sym typeface="Roboto Mono"/>
              </a:rPr>
              <a:t>_qa_pentest</a:t>
            </a:r>
            <a:r>
              <a:rPr lang="en" sz="700">
                <a:solidFill>
                  <a:schemeClr val="dk1"/>
                </a:solidFill>
              </a:rPr>
              <a:t> possibly being a group for penetration testing in a QA environment.</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Each group contains a list of hostnames (EC2 instances in this case) that are members of that group. When you run an Ansible playbook against a specific group, only the hosts within that group are targeted.</a:t>
            </a:r>
            <a:endParaRPr sz="7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700">
                <a:solidFill>
                  <a:schemeClr val="dk1"/>
                </a:solidFill>
              </a:rPr>
              <a:t>Overall, this tree-structured output gives you a clear view of the organization of hosts in your Ansible inventory, making it easier to understand and manage the infrastructure.</a:t>
            </a:r>
            <a:endParaRPr sz="70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pic>
        <p:nvPicPr>
          <p:cNvPr id="1323" name="Google Shape;1323;g289c248d2f2_0_11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24" name="Google Shape;1324;g289c248d2f2_0_115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5" name="Google Shape;1325;g289c248d2f2_0_1151"/>
          <p:cNvPicPr preferRelativeResize="0"/>
          <p:nvPr/>
        </p:nvPicPr>
        <p:blipFill>
          <a:blip r:embed="rId4">
            <a:alphaModFix/>
          </a:blip>
          <a:stretch>
            <a:fillRect/>
          </a:stretch>
        </p:blipFill>
        <p:spPr>
          <a:xfrm>
            <a:off x="-8" y="-8"/>
            <a:ext cx="951625" cy="617375"/>
          </a:xfrm>
          <a:prstGeom prst="rect">
            <a:avLst/>
          </a:prstGeom>
          <a:noFill/>
          <a:ln>
            <a:noFill/>
          </a:ln>
        </p:spPr>
      </p:pic>
      <p:pic>
        <p:nvPicPr>
          <p:cNvPr id="1326" name="Google Shape;1326;g289c248d2f2_0_1151"/>
          <p:cNvPicPr preferRelativeResize="0"/>
          <p:nvPr/>
        </p:nvPicPr>
        <p:blipFill>
          <a:blip r:embed="rId5">
            <a:alphaModFix/>
          </a:blip>
          <a:stretch>
            <a:fillRect/>
          </a:stretch>
        </p:blipFill>
        <p:spPr>
          <a:xfrm>
            <a:off x="2208325" y="475325"/>
            <a:ext cx="4079000" cy="4321402"/>
          </a:xfrm>
          <a:prstGeom prst="rect">
            <a:avLst/>
          </a:prstGeom>
          <a:noFill/>
          <a:ln>
            <a:noFill/>
          </a:ln>
        </p:spPr>
      </p:pic>
      <p:sp>
        <p:nvSpPr>
          <p:cNvPr id="1327" name="Google Shape;1327;g289c248d2f2_0_1151"/>
          <p:cNvSpPr/>
          <p:nvPr/>
        </p:nvSpPr>
        <p:spPr>
          <a:xfrm>
            <a:off x="5872700" y="1973675"/>
            <a:ext cx="2930700" cy="2055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Really did you just say  that Eric this is not working </a:t>
            </a:r>
            <a:endParaRPr/>
          </a:p>
          <a:p>
            <a:pPr indent="0" lvl="0" marL="0" rtl="0" algn="ctr">
              <a:spcBef>
                <a:spcPts val="0"/>
              </a:spcBef>
              <a:spcAft>
                <a:spcPts val="0"/>
              </a:spcAft>
              <a:buNone/>
            </a:pPr>
            <a:r>
              <a:rPr lang="en"/>
              <a:t>Come on </a:t>
            </a:r>
            <a:endParaRPr/>
          </a:p>
          <a:p>
            <a:pPr indent="0" lvl="0" marL="0" rtl="0" algn="ctr">
              <a:spcBef>
                <a:spcPts val="0"/>
              </a:spcBef>
              <a:spcAft>
                <a:spcPts val="0"/>
              </a:spcAft>
              <a:buNone/>
            </a:pPr>
            <a:r>
              <a:rPr lang="en"/>
              <a:t>These servers have been terminated already in AWS </a:t>
            </a:r>
            <a:endParaRPr/>
          </a:p>
          <a:p>
            <a:pPr indent="0" lvl="0" marL="0" rtl="0" algn="ctr">
              <a:spcBef>
                <a:spcPts val="0"/>
              </a:spcBef>
              <a:spcAft>
                <a:spcPts val="0"/>
              </a:spcAft>
              <a:buNone/>
            </a:pPr>
            <a:r>
              <a:rPr lang="en"/>
              <a:t>Please just follow the example with your own set of servers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g289c248d2f2_0_115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33" name="Google Shape;1333;g289c248d2f2_0_115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4" name="Google Shape;1334;g289c248d2f2_0_1159"/>
          <p:cNvPicPr preferRelativeResize="0"/>
          <p:nvPr/>
        </p:nvPicPr>
        <p:blipFill>
          <a:blip r:embed="rId4">
            <a:alphaModFix/>
          </a:blip>
          <a:stretch>
            <a:fillRect/>
          </a:stretch>
        </p:blipFill>
        <p:spPr>
          <a:xfrm>
            <a:off x="-8" y="-8"/>
            <a:ext cx="951625" cy="617375"/>
          </a:xfrm>
          <a:prstGeom prst="rect">
            <a:avLst/>
          </a:prstGeom>
          <a:noFill/>
          <a:ln>
            <a:noFill/>
          </a:ln>
        </p:spPr>
      </p:pic>
      <p:pic>
        <p:nvPicPr>
          <p:cNvPr id="1335" name="Google Shape;1335;g289c248d2f2_0_1159"/>
          <p:cNvPicPr preferRelativeResize="0"/>
          <p:nvPr/>
        </p:nvPicPr>
        <p:blipFill>
          <a:blip r:embed="rId5">
            <a:alphaModFix/>
          </a:blip>
          <a:stretch>
            <a:fillRect/>
          </a:stretch>
        </p:blipFill>
        <p:spPr>
          <a:xfrm>
            <a:off x="1856900" y="48838"/>
            <a:ext cx="4207391" cy="5045825"/>
          </a:xfrm>
          <a:prstGeom prst="rect">
            <a:avLst/>
          </a:prstGeom>
          <a:noFill/>
          <a:ln>
            <a:noFill/>
          </a:ln>
        </p:spPr>
      </p:pic>
      <p:sp>
        <p:nvSpPr>
          <p:cNvPr id="1336" name="Google Shape;1336;g289c248d2f2_0_1159"/>
          <p:cNvSpPr/>
          <p:nvPr/>
        </p:nvSpPr>
        <p:spPr>
          <a:xfrm>
            <a:off x="6064300" y="1891425"/>
            <a:ext cx="2930700" cy="2055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Really did you just say  that Eric this is not working </a:t>
            </a:r>
            <a:endParaRPr/>
          </a:p>
          <a:p>
            <a:pPr indent="0" lvl="0" marL="0" rtl="0" algn="ctr">
              <a:spcBef>
                <a:spcPts val="0"/>
              </a:spcBef>
              <a:spcAft>
                <a:spcPts val="0"/>
              </a:spcAft>
              <a:buNone/>
            </a:pPr>
            <a:r>
              <a:rPr lang="en"/>
              <a:t>Come on </a:t>
            </a:r>
            <a:endParaRPr/>
          </a:p>
          <a:p>
            <a:pPr indent="0" lvl="0" marL="0" rtl="0" algn="ctr">
              <a:spcBef>
                <a:spcPts val="0"/>
              </a:spcBef>
              <a:spcAft>
                <a:spcPts val="0"/>
              </a:spcAft>
              <a:buNone/>
            </a:pPr>
            <a:r>
              <a:rPr lang="en"/>
              <a:t>These servers have been terminated already in AWS </a:t>
            </a:r>
            <a:endParaRPr/>
          </a:p>
          <a:p>
            <a:pPr indent="0" lvl="0" marL="0" rtl="0" algn="ctr">
              <a:spcBef>
                <a:spcPts val="0"/>
              </a:spcBef>
              <a:spcAft>
                <a:spcPts val="0"/>
              </a:spcAft>
              <a:buNone/>
            </a:pPr>
            <a:r>
              <a:rPr lang="en"/>
              <a:t>Please just follow the example with your own set of servers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